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ppt/tags/tag26.xml" ContentType="application/vnd.openxmlformats-officedocument.presentationml.tags+xml"/>
  <Override PartName="/ppt/notesSlides/notesSlide19.xml" ContentType="application/vnd.openxmlformats-officedocument.presentationml.notesSlide+xml"/>
  <Override PartName="/ppt/tags/tag27.xml" ContentType="application/vnd.openxmlformats-officedocument.presentationml.tags+xml"/>
  <Override PartName="/ppt/notesSlides/notesSlide20.xml" ContentType="application/vnd.openxmlformats-officedocument.presentationml.notesSlide+xml"/>
  <Override PartName="/ppt/tags/tag28.xml" ContentType="application/vnd.openxmlformats-officedocument.presentationml.tags+xml"/>
  <Override PartName="/ppt/notesSlides/notesSlide21.xml" ContentType="application/vnd.openxmlformats-officedocument.presentationml.notesSlide+xml"/>
  <Override PartName="/ppt/tags/tag29.xml" ContentType="application/vnd.openxmlformats-officedocument.presentationml.tags+xml"/>
  <Override PartName="/ppt/notesSlides/notesSlide22.xml" ContentType="application/vnd.openxmlformats-officedocument.presentationml.notesSlide+xml"/>
  <Override PartName="/ppt/tags/tag30.xml" ContentType="application/vnd.openxmlformats-officedocument.presentationml.tags+xml"/>
  <Override PartName="/ppt/notesSlides/notesSlide23.xml" ContentType="application/vnd.openxmlformats-officedocument.presentationml.notesSlide+xml"/>
  <Override PartName="/ppt/tags/tag31.xml" ContentType="application/vnd.openxmlformats-officedocument.presentationml.tags+xml"/>
  <Override PartName="/ppt/notesSlides/notesSlide24.xml" ContentType="application/vnd.openxmlformats-officedocument.presentationml.notesSlide+xml"/>
  <Override PartName="/ppt/tags/tag32.xml" ContentType="application/vnd.openxmlformats-officedocument.presentationml.tags+xml"/>
  <Override PartName="/ppt/notesSlides/notesSlide25.xml" ContentType="application/vnd.openxmlformats-officedocument.presentationml.notesSlide+xml"/>
  <Override PartName="/ppt/tags/tag33.xml" ContentType="application/vnd.openxmlformats-officedocument.presentationml.tags+xml"/>
  <Override PartName="/ppt/notesSlides/notesSlide26.xml" ContentType="application/vnd.openxmlformats-officedocument.presentationml.notesSlide+xml"/>
  <Override PartName="/ppt/tags/tag34.xml" ContentType="application/vnd.openxmlformats-officedocument.presentationml.tags+xml"/>
  <Override PartName="/ppt/notesSlides/notesSlide27.xml" ContentType="application/vnd.openxmlformats-officedocument.presentationml.notesSlide+xml"/>
  <Override PartName="/ppt/tags/tag35.xml" ContentType="application/vnd.openxmlformats-officedocument.presentationml.tags+xml"/>
  <Override PartName="/ppt/notesSlides/notesSlide28.xml" ContentType="application/vnd.openxmlformats-officedocument.presentationml.notesSlide+xml"/>
  <Override PartName="/ppt/tags/tag36.xml" ContentType="application/vnd.openxmlformats-officedocument.presentationml.tags+xml"/>
  <Override PartName="/ppt/notesSlides/notesSlide29.xml" ContentType="application/vnd.openxmlformats-officedocument.presentationml.notesSlide+xml"/>
  <Override PartName="/ppt/tags/tag37.xml" ContentType="application/vnd.openxmlformats-officedocument.presentationml.tags+xml"/>
  <Override PartName="/ppt/notesSlides/notesSlide30.xml" ContentType="application/vnd.openxmlformats-officedocument.presentationml.notesSlide+xml"/>
  <Override PartName="/ppt/tags/tag38.xml" ContentType="application/vnd.openxmlformats-officedocument.presentationml.tags+xml"/>
  <Override PartName="/ppt/notesSlides/notesSlide31.xml" ContentType="application/vnd.openxmlformats-officedocument.presentationml.notesSlide+xml"/>
  <Override PartName="/ppt/tags/tag39.xml" ContentType="application/vnd.openxmlformats-officedocument.presentationml.tags+xml"/>
  <Override PartName="/ppt/notesSlides/notesSlide32.xml" ContentType="application/vnd.openxmlformats-officedocument.presentationml.notesSlide+xml"/>
  <Override PartName="/ppt/tags/tag40.xml" ContentType="application/vnd.openxmlformats-officedocument.presentationml.tags+xml"/>
  <Override PartName="/ppt/notesSlides/notesSlide33.xml" ContentType="application/vnd.openxmlformats-officedocument.presentationml.notesSlide+xml"/>
  <Override PartName="/ppt/tags/tag41.xml" ContentType="application/vnd.openxmlformats-officedocument.presentationml.tags+xml"/>
  <Override PartName="/ppt/notesSlides/notesSlide34.xml" ContentType="application/vnd.openxmlformats-officedocument.presentationml.notesSlide+xml"/>
  <Override PartName="/ppt/tags/tag42.xml" ContentType="application/vnd.openxmlformats-officedocument.presentationml.tags+xml"/>
  <Override PartName="/ppt/notesSlides/notesSlide35.xml" ContentType="application/vnd.openxmlformats-officedocument.presentationml.notesSlide+xml"/>
  <Override PartName="/ppt/tags/tag43.xml" ContentType="application/vnd.openxmlformats-officedocument.presentationml.tags+xml"/>
  <Override PartName="/ppt/notesSlides/notesSlide36.xml" ContentType="application/vnd.openxmlformats-officedocument.presentationml.notesSlide+xml"/>
  <Override PartName="/ppt/tags/tag44.xml" ContentType="application/vnd.openxmlformats-officedocument.presentationml.tags+xml"/>
  <Override PartName="/ppt/notesSlides/notesSlide37.xml" ContentType="application/vnd.openxmlformats-officedocument.presentationml.notesSlide+xml"/>
  <Override PartName="/ppt/tags/tag45.xml" ContentType="application/vnd.openxmlformats-officedocument.presentationml.tags+xml"/>
  <Override PartName="/ppt/notesSlides/notesSlide38.xml" ContentType="application/vnd.openxmlformats-officedocument.presentationml.notesSlide+xml"/>
  <Override PartName="/ppt/tags/tag46.xml" ContentType="application/vnd.openxmlformats-officedocument.presentationml.tags+xml"/>
  <Override PartName="/ppt/notesSlides/notesSlide39.xml" ContentType="application/vnd.openxmlformats-officedocument.presentationml.notesSlide+xml"/>
  <Override PartName="/ppt/tags/tag47.xml" ContentType="application/vnd.openxmlformats-officedocument.presentationml.tags+xml"/>
  <Override PartName="/ppt/notesSlides/notesSlide40.xml" ContentType="application/vnd.openxmlformats-officedocument.presentationml.notesSlide+xml"/>
  <Override PartName="/ppt/tags/tag48.xml" ContentType="application/vnd.openxmlformats-officedocument.presentationml.tags+xml"/>
  <Override PartName="/ppt/notesSlides/notesSlide41.xml" ContentType="application/vnd.openxmlformats-officedocument.presentationml.notesSlide+xml"/>
  <Override PartName="/ppt/tags/tag49.xml" ContentType="application/vnd.openxmlformats-officedocument.presentationml.tags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44"/>
  </p:notesMasterIdLst>
  <p:handoutMasterIdLst>
    <p:handoutMasterId r:id="rId45"/>
  </p:handoutMasterIdLst>
  <p:sldIdLst>
    <p:sldId id="539" r:id="rId2"/>
    <p:sldId id="575" r:id="rId3"/>
    <p:sldId id="576" r:id="rId4"/>
    <p:sldId id="631" r:id="rId5"/>
    <p:sldId id="655" r:id="rId6"/>
    <p:sldId id="577" r:id="rId7"/>
    <p:sldId id="632" r:id="rId8"/>
    <p:sldId id="633" r:id="rId9"/>
    <p:sldId id="600" r:id="rId10"/>
    <p:sldId id="601" r:id="rId11"/>
    <p:sldId id="596" r:id="rId12"/>
    <p:sldId id="602" r:id="rId13"/>
    <p:sldId id="603" r:id="rId14"/>
    <p:sldId id="636" r:id="rId15"/>
    <p:sldId id="579" r:id="rId16"/>
    <p:sldId id="580" r:id="rId17"/>
    <p:sldId id="639" r:id="rId18"/>
    <p:sldId id="582" r:id="rId19"/>
    <p:sldId id="640" r:id="rId20"/>
    <p:sldId id="641" r:id="rId21"/>
    <p:sldId id="642" r:id="rId22"/>
    <p:sldId id="584" r:id="rId23"/>
    <p:sldId id="619" r:id="rId24"/>
    <p:sldId id="607" r:id="rId25"/>
    <p:sldId id="658" r:id="rId26"/>
    <p:sldId id="643" r:id="rId27"/>
    <p:sldId id="588" r:id="rId28"/>
    <p:sldId id="627" r:id="rId29"/>
    <p:sldId id="650" r:id="rId30"/>
    <p:sldId id="648" r:id="rId31"/>
    <p:sldId id="608" r:id="rId32"/>
    <p:sldId id="620" r:id="rId33"/>
    <p:sldId id="644" r:id="rId34"/>
    <p:sldId id="610" r:id="rId35"/>
    <p:sldId id="611" r:id="rId36"/>
    <p:sldId id="591" r:id="rId37"/>
    <p:sldId id="615" r:id="rId38"/>
    <p:sldId id="656" r:id="rId39"/>
    <p:sldId id="657" r:id="rId40"/>
    <p:sldId id="549" r:id="rId41"/>
    <p:sldId id="623" r:id="rId42"/>
    <p:sldId id="652" r:id="rId43"/>
  </p:sldIdLst>
  <p:sldSz cx="9144000" cy="6858000" type="screen4x3"/>
  <p:notesSz cx="7315200" cy="9601200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50">
          <p15:clr>
            <a:srgbClr val="A4A3A4"/>
          </p15:clr>
        </p15:guide>
        <p15:guide id="2" pos="2257">
          <p15:clr>
            <a:srgbClr val="A4A3A4"/>
          </p15:clr>
        </p15:guide>
        <p15:guide id="3" pos="41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DOT_User" initials="U" lastIdx="1" clrIdx="0"/>
  <p:cmAuthor id="1" name="Black, Rachel CTR (OST)" initials="BRC(" lastIdx="1" clrIdx="1">
    <p:extLst>
      <p:ext uri="{19B8F6BF-5375-455C-9EA6-DF929625EA0E}">
        <p15:presenceInfo xmlns:p15="http://schemas.microsoft.com/office/powerpoint/2012/main" userId="S-1-5-21-982035342-1880134254-310265210-7376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060"/>
    <a:srgbClr val="0056AC"/>
    <a:srgbClr val="E0F3F4"/>
    <a:srgbClr val="0071E2"/>
    <a:srgbClr val="C1E0FF"/>
    <a:srgbClr val="B5ECF9"/>
    <a:srgbClr val="8BC5FF"/>
    <a:srgbClr val="5D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6ACAD9-D159-B24F-9388-7F46A718D0FD}" v="10" dt="2023-02-22T13:33:52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 autoAdjust="0"/>
  </p:normalViewPr>
  <p:slideViewPr>
    <p:cSldViewPr snapToGrid="0">
      <p:cViewPr varScale="1">
        <p:scale>
          <a:sx n="128" d="100"/>
          <a:sy n="128" d="100"/>
        </p:scale>
        <p:origin x="1744" y="176"/>
      </p:cViewPr>
      <p:guideLst>
        <p:guide orient="horz" pos="3950"/>
        <p:guide pos="2257"/>
        <p:guide pos="4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3564" y="-504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Clark" userId="8386f11d-aac6-4cfc-9b3b-2b64aed7b16f" providerId="ADAL" clId="{A36ACAD9-D159-B24F-9388-7F46A718D0FD}"/>
    <pc:docChg chg="modSld">
      <pc:chgData name="Kyle Clark" userId="8386f11d-aac6-4cfc-9b3b-2b64aed7b16f" providerId="ADAL" clId="{A36ACAD9-D159-B24F-9388-7F46A718D0FD}" dt="2023-02-22T13:34:30.039" v="21" actId="20577"/>
      <pc:docMkLst>
        <pc:docMk/>
      </pc:docMkLst>
      <pc:sldChg chg="modSp">
        <pc:chgData name="Kyle Clark" userId="8386f11d-aac6-4cfc-9b3b-2b64aed7b16f" providerId="ADAL" clId="{A36ACAD9-D159-B24F-9388-7F46A718D0FD}" dt="2023-02-22T13:33:52.518" v="9" actId="20577"/>
        <pc:sldMkLst>
          <pc:docMk/>
          <pc:sldMk cId="2006583181" sldId="656"/>
        </pc:sldMkLst>
        <pc:spChg chg="mod">
          <ac:chgData name="Kyle Clark" userId="8386f11d-aac6-4cfc-9b3b-2b64aed7b16f" providerId="ADAL" clId="{A36ACAD9-D159-B24F-9388-7F46A718D0FD}" dt="2023-02-22T13:33:38.324" v="8" actId="20577"/>
          <ac:spMkLst>
            <pc:docMk/>
            <pc:sldMk cId="2006583181" sldId="656"/>
            <ac:spMk id="51270" creationId="{00000000-0000-0000-0000-000000000000}"/>
          </ac:spMkLst>
        </pc:spChg>
        <pc:spChg chg="mod">
          <ac:chgData name="Kyle Clark" userId="8386f11d-aac6-4cfc-9b3b-2b64aed7b16f" providerId="ADAL" clId="{A36ACAD9-D159-B24F-9388-7F46A718D0FD}" dt="2023-02-22T13:33:52.518" v="9" actId="20577"/>
          <ac:spMkLst>
            <pc:docMk/>
            <pc:sldMk cId="2006583181" sldId="656"/>
            <ac:spMk id="51271" creationId="{00000000-0000-0000-0000-000000000000}"/>
          </ac:spMkLst>
        </pc:spChg>
      </pc:sldChg>
      <pc:sldChg chg="modSp mod">
        <pc:chgData name="Kyle Clark" userId="8386f11d-aac6-4cfc-9b3b-2b64aed7b16f" providerId="ADAL" clId="{A36ACAD9-D159-B24F-9388-7F46A718D0FD}" dt="2023-02-22T13:34:30.039" v="21" actId="20577"/>
        <pc:sldMkLst>
          <pc:docMk/>
          <pc:sldMk cId="1642469219" sldId="657"/>
        </pc:sldMkLst>
        <pc:spChg chg="mod">
          <ac:chgData name="Kyle Clark" userId="8386f11d-aac6-4cfc-9b3b-2b64aed7b16f" providerId="ADAL" clId="{A36ACAD9-D159-B24F-9388-7F46A718D0FD}" dt="2023-02-22T13:34:22.942" v="20" actId="20577"/>
          <ac:spMkLst>
            <pc:docMk/>
            <pc:sldMk cId="1642469219" sldId="657"/>
            <ac:spMk id="51270" creationId="{00000000-0000-0000-0000-000000000000}"/>
          </ac:spMkLst>
        </pc:spChg>
        <pc:spChg chg="mod">
          <ac:chgData name="Kyle Clark" userId="8386f11d-aac6-4cfc-9b3b-2b64aed7b16f" providerId="ADAL" clId="{A36ACAD9-D159-B24F-9388-7F46A718D0FD}" dt="2023-02-22T13:34:30.039" v="21" actId="20577"/>
          <ac:spMkLst>
            <pc:docMk/>
            <pc:sldMk cId="1642469219" sldId="657"/>
            <ac:spMk id="5127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63" tIns="47932" rIns="95863" bIns="47932" numCol="1" anchor="t" anchorCtr="0" compatLnSpc="1">
            <a:prstTxWarp prst="textNoShape">
              <a:avLst/>
            </a:prstTxWarp>
          </a:bodyPr>
          <a:lstStyle>
            <a:lvl1pPr defTabSz="95922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63" tIns="47932" rIns="95863" bIns="47932" numCol="1" anchor="t" anchorCtr="0" compatLnSpc="1">
            <a:prstTxWarp prst="textNoShape">
              <a:avLst/>
            </a:prstTxWarp>
          </a:bodyPr>
          <a:lstStyle>
            <a:lvl1pPr algn="r" defTabSz="95922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63" tIns="47932" rIns="95863" bIns="47932" numCol="1" anchor="b" anchorCtr="0" compatLnSpc="1">
            <a:prstTxWarp prst="textNoShape">
              <a:avLst/>
            </a:prstTxWarp>
          </a:bodyPr>
          <a:lstStyle>
            <a:lvl1pPr defTabSz="95922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63" tIns="47932" rIns="95863" bIns="47932" numCol="1" anchor="b" anchorCtr="0" compatLnSpc="1">
            <a:prstTxWarp prst="textNoShape">
              <a:avLst/>
            </a:prstTxWarp>
          </a:bodyPr>
          <a:lstStyle>
            <a:lvl1pPr algn="r" defTabSz="959226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1BB21D1-07EA-4A4C-AF4A-E39945621A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64619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9160489"/>
            <a:ext cx="1755648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1" tIns="48291" rIns="96581" bIns="48291" numCol="1" anchor="t" anchorCtr="0" compatLnSpc="1">
            <a:prstTxWarp prst="textNoShape">
              <a:avLst/>
            </a:prstTxWarp>
          </a:bodyPr>
          <a:lstStyle>
            <a:lvl1pPr algn="l" defTabSz="96591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Revised:</a:t>
            </a:r>
          </a:p>
          <a:p>
            <a:pPr>
              <a:defRPr/>
            </a:pPr>
            <a:r>
              <a:rPr lang="en-US" dirty="0"/>
              <a:t>02/2018</a:t>
            </a:r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3425" y="471488"/>
            <a:ext cx="3308350" cy="2481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0144" y="3116455"/>
            <a:ext cx="6534912" cy="604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1" tIns="48291" rIns="96581" bIns="482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55648" y="9160489"/>
            <a:ext cx="3803904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1" tIns="48291" rIns="96581" bIns="48291" numCol="1" anchor="t" anchorCtr="0" compatLnSpc="1">
            <a:prstTxWarp prst="textNoShape">
              <a:avLst/>
            </a:prstTxWarp>
          </a:bodyPr>
          <a:lstStyle>
            <a:lvl1pPr algn="ctr" defTabSz="96591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Preliminary Training for Drug Evaluation and Classification</a:t>
            </a:r>
          </a:p>
          <a:p>
            <a:pPr>
              <a:defRPr/>
            </a:pPr>
            <a:r>
              <a:rPr lang="en-US" dirty="0"/>
              <a:t>The Eye Examinations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59552" y="9160489"/>
            <a:ext cx="1755648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1" tIns="48291" rIns="96581" bIns="48291" numCol="1" anchor="t" anchorCtr="0" compatLnSpc="1">
            <a:prstTxWarp prst="textNoShape">
              <a:avLst/>
            </a:prstTxWarp>
          </a:bodyPr>
          <a:lstStyle>
            <a:lvl1pPr algn="r" defTabSz="96591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Session 4</a:t>
            </a:r>
          </a:p>
          <a:p>
            <a:pPr>
              <a:defRPr/>
            </a:pPr>
            <a:r>
              <a:rPr lang="en-US" dirty="0"/>
              <a:t>Page </a:t>
            </a:r>
            <a:fld id="{BD194CFC-5D5F-4824-8553-3485FB57E367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46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87680" y="3022017"/>
            <a:ext cx="63398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12924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xfrm>
            <a:off x="582507" y="4561228"/>
            <a:ext cx="6187440" cy="43185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i="1" dirty="0">
              <a:latin typeface="+mn-lt"/>
            </a:endParaRPr>
          </a:p>
          <a:p>
            <a:endParaRPr lang="en-US" altLang="en-US" dirty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1</a:t>
            </a:fld>
            <a:r>
              <a:rPr lang="en-US"/>
              <a:t> of 46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1262" y="3116455"/>
            <a:ext cx="6443793" cy="6044034"/>
          </a:xfrm>
        </p:spPr>
        <p:txBody>
          <a:bodyPr>
            <a:no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10</a:t>
            </a:fld>
            <a:r>
              <a:rPr lang="en-US"/>
              <a:t> of 46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9232" y="3116455"/>
            <a:ext cx="6455824" cy="6044034"/>
          </a:xfrm>
        </p:spPr>
        <p:txBody>
          <a:bodyPr>
            <a:no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11</a:t>
            </a:fld>
            <a:r>
              <a:rPr lang="en-US"/>
              <a:t> of 46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467856" cy="6044034"/>
          </a:xfrm>
        </p:spPr>
        <p:txBody>
          <a:bodyPr>
            <a:noAutofit/>
          </a:bodyPr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12</a:t>
            </a:fld>
            <a:r>
              <a:rPr lang="en-US"/>
              <a:t> of 46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xfrm>
            <a:off x="433136" y="3116455"/>
            <a:ext cx="6491919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13</a:t>
            </a:fld>
            <a:r>
              <a:rPr lang="en-US"/>
              <a:t> of 46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9232" y="3116455"/>
            <a:ext cx="6455824" cy="6044034"/>
          </a:xfrm>
        </p:spPr>
        <p:txBody>
          <a:bodyPr/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14</a:t>
            </a:fld>
            <a:r>
              <a:rPr lang="en-US"/>
              <a:t> of 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261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467856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15</a:t>
            </a:fld>
            <a:r>
              <a:rPr lang="en-US"/>
              <a:t> of 46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5168" y="3116455"/>
            <a:ext cx="6479888" cy="6044034"/>
          </a:xfrm>
        </p:spPr>
        <p:txBody>
          <a:bodyPr>
            <a:no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16</a:t>
            </a:fld>
            <a:r>
              <a:rPr lang="en-US"/>
              <a:t> of 46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5168" y="3116455"/>
            <a:ext cx="6479888" cy="6044034"/>
          </a:xfrm>
        </p:spPr>
        <p:txBody>
          <a:bodyPr/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17</a:t>
            </a:fld>
            <a:r>
              <a:rPr lang="en-US"/>
              <a:t> of 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26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467856" cy="6044034"/>
          </a:xfrm>
        </p:spPr>
        <p:txBody>
          <a:bodyPr>
            <a:no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18</a:t>
            </a:fld>
            <a:r>
              <a:rPr lang="en-US"/>
              <a:t> of 46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3136" y="3116455"/>
            <a:ext cx="6491919" cy="6044034"/>
          </a:xfrm>
        </p:spPr>
        <p:txBody>
          <a:bodyPr/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19</a:t>
            </a:fld>
            <a:r>
              <a:rPr lang="en-US"/>
              <a:t> of 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95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3137" y="3116455"/>
            <a:ext cx="6485022" cy="6044034"/>
          </a:xfrm>
        </p:spPr>
        <p:txBody>
          <a:bodyPr>
            <a:no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2</a:t>
            </a:fld>
            <a:r>
              <a:rPr lang="en-US"/>
              <a:t> of 46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3136" y="3116455"/>
            <a:ext cx="6491919" cy="6044034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20</a:t>
            </a:fld>
            <a:r>
              <a:rPr lang="en-US"/>
              <a:t> of 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6101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5168" y="3116455"/>
            <a:ext cx="6479888" cy="6044034"/>
          </a:xfrm>
        </p:spPr>
        <p:txBody>
          <a:bodyPr/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21</a:t>
            </a:fld>
            <a:r>
              <a:rPr lang="en-US"/>
              <a:t> of 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07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3136" y="3116455"/>
            <a:ext cx="6491919" cy="6044034"/>
          </a:xfrm>
        </p:spPr>
        <p:txBody>
          <a:bodyPr>
            <a:no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22</a:t>
            </a:fld>
            <a:r>
              <a:rPr lang="en-US"/>
              <a:t> of 46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9232" y="3116455"/>
            <a:ext cx="6455823" cy="6044034"/>
          </a:xfrm>
        </p:spPr>
        <p:txBody>
          <a:bodyPr>
            <a:no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23</a:t>
            </a:fld>
            <a:r>
              <a:rPr lang="en-US"/>
              <a:t> of 46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5168" y="3116455"/>
            <a:ext cx="6479888" cy="6044034"/>
          </a:xfrm>
        </p:spPr>
        <p:txBody>
          <a:bodyPr>
            <a:no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24</a:t>
            </a:fld>
            <a:r>
              <a:rPr lang="en-US"/>
              <a:t> of 46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85963" y="468313"/>
            <a:ext cx="3292475" cy="2468562"/>
          </a:xfrm>
          <a:prstGeom prst="rect">
            <a:avLst/>
          </a:prstGeo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xfrm>
            <a:off x="433137" y="3140242"/>
            <a:ext cx="6448926" cy="6055383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spcBef>
                <a:spcPts val="0"/>
              </a:spcBef>
            </a:pPr>
            <a:endParaRPr lang="en-US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 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Drug Recognition Expert 7-Day School</a:t>
            </a:r>
          </a:p>
          <a:p>
            <a:pPr>
              <a:defRPr/>
            </a:pPr>
            <a:r>
              <a:rPr lang="en-US"/>
              <a:t>Physiology and Drugs:  An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6</a:t>
            </a:r>
          </a:p>
          <a:p>
            <a:pPr>
              <a:defRPr/>
            </a:pPr>
            <a:r>
              <a:rPr lang="en-US"/>
              <a:t>Page </a:t>
            </a:r>
            <a:fld id="{29976095-26EE-4862-BF31-5B9040C2E215}" type="slidenum">
              <a:rPr lang="en-US" smtClean="0"/>
              <a:pPr>
                <a:defRPr/>
              </a:pPr>
              <a:t>25</a:t>
            </a:fld>
            <a:r>
              <a:rPr lang="en-US"/>
              <a:t> of 56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9232" y="3116455"/>
            <a:ext cx="6455824" cy="6044034"/>
          </a:xfrm>
        </p:spPr>
        <p:txBody>
          <a:bodyPr/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26</a:t>
            </a:fld>
            <a:r>
              <a:rPr lang="en-US"/>
              <a:t> of 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677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467856" cy="6044034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27</a:t>
            </a:fld>
            <a:r>
              <a:rPr lang="en-US"/>
              <a:t> of 46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xfrm>
            <a:off x="397042" y="3116455"/>
            <a:ext cx="6528014" cy="6044034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28</a:t>
            </a:fld>
            <a:r>
              <a:rPr lang="en-US"/>
              <a:t> of 46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xfrm>
            <a:off x="433136" y="3116455"/>
            <a:ext cx="6491919" cy="6044034"/>
          </a:xfrm>
          <a:ln/>
        </p:spPr>
        <p:txBody>
          <a:bodyPr/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tabLst>
                <a:tab pos="457200" algn="l"/>
              </a:tabLs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29</a:t>
            </a:fld>
            <a:r>
              <a:rPr lang="en-US"/>
              <a:t> of 46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5168" y="3116455"/>
            <a:ext cx="6436895" cy="6044034"/>
          </a:xfrm>
        </p:spPr>
        <p:txBody>
          <a:bodyPr>
            <a:noAutofit/>
          </a:bodyPr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3</a:t>
            </a:fld>
            <a:r>
              <a:rPr lang="en-US"/>
              <a:t> of 46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471488"/>
            <a:ext cx="3305175" cy="247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5168" y="3116455"/>
            <a:ext cx="6479888" cy="604403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30</a:t>
            </a:fld>
            <a:r>
              <a:rPr lang="en-US"/>
              <a:t> of 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563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1262" y="3116455"/>
            <a:ext cx="6443793" cy="6044034"/>
          </a:xfrm>
        </p:spPr>
        <p:txBody>
          <a:bodyPr>
            <a:noAutofit/>
          </a:bodyPr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31</a:t>
            </a:fld>
            <a:r>
              <a:rPr lang="en-US"/>
              <a:t> of 46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xfrm>
            <a:off x="445168" y="3116455"/>
            <a:ext cx="6479888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32</a:t>
            </a:fld>
            <a:r>
              <a:rPr lang="en-US"/>
              <a:t> of 46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5168" y="3116455"/>
            <a:ext cx="6479888" cy="604403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33</a:t>
            </a:fld>
            <a:r>
              <a:rPr lang="en-US"/>
              <a:t> of 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948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3136" y="3116455"/>
            <a:ext cx="6491919" cy="6044034"/>
          </a:xfrm>
        </p:spPr>
        <p:txBody>
          <a:bodyPr>
            <a:no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34</a:t>
            </a:fld>
            <a:r>
              <a:rPr lang="en-US"/>
              <a:t> of 46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467856" cy="6044034"/>
          </a:xfrm>
        </p:spPr>
        <p:txBody>
          <a:bodyPr>
            <a:no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35</a:t>
            </a:fld>
            <a:r>
              <a:rPr lang="en-US"/>
              <a:t> of 46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5168" y="3116455"/>
            <a:ext cx="6479887" cy="6044034"/>
          </a:xfrm>
        </p:spPr>
        <p:txBody>
          <a:bodyPr>
            <a:noAutofit/>
          </a:bodyPr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36</a:t>
            </a:fld>
            <a:r>
              <a:rPr lang="en-US"/>
              <a:t> of 46</a:t>
            </a: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xfrm>
            <a:off x="433136" y="3116455"/>
            <a:ext cx="6491919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37</a:t>
            </a:fld>
            <a:r>
              <a:rPr lang="en-US"/>
              <a:t> of 46</a:t>
            </a:r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xfrm>
            <a:off x="433136" y="3116455"/>
            <a:ext cx="6491919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38</a:t>
            </a:fld>
            <a:r>
              <a:rPr lang="en-US"/>
              <a:t> of 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82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xfrm>
            <a:off x="433136" y="3116455"/>
            <a:ext cx="6491919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39</a:t>
            </a:fld>
            <a:r>
              <a:rPr lang="en-US"/>
              <a:t> of 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03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5168" y="3116455"/>
            <a:ext cx="6436895" cy="6044034"/>
          </a:xfrm>
        </p:spPr>
        <p:txBody>
          <a:bodyPr/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4</a:t>
            </a:fld>
            <a:r>
              <a:rPr lang="en-US"/>
              <a:t> of 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6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14538" y="471488"/>
            <a:ext cx="3308350" cy="2481262"/>
          </a:xfrm>
          <a:ln/>
        </p:spPr>
      </p:sp>
      <p:sp>
        <p:nvSpPr>
          <p:cNvPr id="101380" name="Notes Placeholder 1"/>
          <p:cNvSpPr>
            <a:spLocks noGrp="1"/>
          </p:cNvSpPr>
          <p:nvPr>
            <p:ph type="body" idx="1"/>
          </p:nvPr>
        </p:nvSpPr>
        <p:spPr>
          <a:xfrm>
            <a:off x="433136" y="3116455"/>
            <a:ext cx="6491919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dirty="0">
              <a:latin typeface="+mn-lt"/>
              <a:ea typeface="Calibri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40</a:t>
            </a:fld>
            <a:r>
              <a:rPr lang="en-US"/>
              <a:t> of 46</a:t>
            </a:r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41</a:t>
            </a:fld>
            <a:r>
              <a:rPr lang="en-US"/>
              <a:t> of 46</a:t>
            </a:r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3136" y="3116455"/>
            <a:ext cx="6491919" cy="6044034"/>
          </a:xfrm>
        </p:spPr>
        <p:txBody>
          <a:bodyPr/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42</a:t>
            </a:fld>
            <a:r>
              <a:rPr lang="en-US"/>
              <a:t> of 46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5168" y="3116455"/>
            <a:ext cx="643689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5</a:t>
            </a:fld>
            <a:r>
              <a:rPr lang="en-US"/>
              <a:t> of 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5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424863" cy="6044034"/>
          </a:xfrm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6</a:t>
            </a:fld>
            <a:r>
              <a:rPr lang="en-US"/>
              <a:t> of 46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3295" y="3116455"/>
            <a:ext cx="6400800" cy="6044034"/>
          </a:xfrm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7</a:t>
            </a:fld>
            <a:r>
              <a:rPr lang="en-US"/>
              <a:t> of 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21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5168" y="3116455"/>
            <a:ext cx="6479888" cy="6044034"/>
          </a:xfrm>
        </p:spPr>
        <p:txBody>
          <a:bodyPr/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8</a:t>
            </a:fld>
            <a:r>
              <a:rPr lang="en-US"/>
              <a:t> of 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36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xfrm>
            <a:off x="433136" y="3116455"/>
            <a:ext cx="6491919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The Eye Examinations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4</a:t>
            </a:r>
          </a:p>
          <a:p>
            <a:pPr>
              <a:defRPr/>
            </a:pPr>
            <a:r>
              <a:rPr lang="en-US"/>
              <a:t>Page </a:t>
            </a:r>
            <a:fld id="{BD194CFC-5D5F-4824-8553-3485FB57E367}" type="slidenum">
              <a:rPr lang="en-US" smtClean="0"/>
              <a:pPr>
                <a:defRPr/>
              </a:pPr>
              <a:t>9</a:t>
            </a:fld>
            <a:r>
              <a:rPr lang="en-US"/>
              <a:t> of 46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579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615" y="679102"/>
            <a:ext cx="8052179" cy="582804"/>
          </a:xfrm>
        </p:spPr>
        <p:txBody>
          <a:bodyPr/>
          <a:lstStyle>
            <a:lvl1pPr algn="ctr">
              <a:defRPr>
                <a:solidFill>
                  <a:srgbClr val="0056A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58" y="1583140"/>
            <a:ext cx="8024884" cy="4386726"/>
          </a:xfrm>
        </p:spPr>
        <p:txBody>
          <a:bodyPr/>
          <a:lstStyle>
            <a:lvl1pPr marL="290513" indent="-290513">
              <a:defRPr sz="2600" b="0"/>
            </a:lvl1pPr>
            <a:lvl2pPr>
              <a:defRPr sz="2400"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06964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66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35775" y="6483349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5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503920" cy="4572000"/>
          </a:xfrm>
          <a:prstGeom prst="rect">
            <a:avLst/>
          </a:prstGeom>
        </p:spPr>
        <p:txBody>
          <a:bodyPr/>
          <a:lstStyle>
            <a:lvl1pPr marL="290513" indent="-290513">
              <a:defRPr sz="2600" b="0"/>
            </a:lvl1pPr>
            <a:lvl2pPr>
              <a:defRPr sz="2400"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35775" y="6483349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008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835775" y="6483349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28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690563"/>
            <a:ext cx="81057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Title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597025"/>
            <a:ext cx="80962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First Level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4DD684-54BC-4D33-B627-DC7227FB818C}"/>
              </a:ext>
            </a:extLst>
          </p:cNvPr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F036F0-6A76-49BB-BDBC-FC0440404025}"/>
              </a:ext>
            </a:extLst>
          </p:cNvPr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78581A-FAD9-4D20-9F70-4C46837D82B2}"/>
              </a:ext>
            </a:extLst>
          </p:cNvPr>
          <p:cNvSpPr txBox="1"/>
          <p:nvPr userDrawn="1"/>
        </p:nvSpPr>
        <p:spPr>
          <a:xfrm>
            <a:off x="72991" y="28991"/>
            <a:ext cx="3139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300" dirty="0">
                <a:solidFill>
                  <a:schemeClr val="bg1"/>
                </a:solidFill>
                <a:latin typeface="Arial Narrow" panose="020B0606020202030204" pitchFamily="34" charset="0"/>
              </a:rPr>
              <a:t>Session 4- Eye Examinations</a:t>
            </a:r>
            <a:endParaRPr lang="en-US" sz="1150" spc="3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C36955-8A82-489D-94B9-E99AF942790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248" y="30480"/>
            <a:ext cx="222126" cy="2743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13829E-9B1D-4054-874E-FBA2E41FD13E}"/>
              </a:ext>
            </a:extLst>
          </p:cNvPr>
          <p:cNvSpPr txBox="1"/>
          <p:nvPr userDrawn="1"/>
        </p:nvSpPr>
        <p:spPr>
          <a:xfrm>
            <a:off x="0" y="6515325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Preliminary Training for DEC Program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B7B18CBC-51BA-40BC-A4E0-A1FAD6D6E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5344" y="6483782"/>
            <a:ext cx="1708296" cy="365125"/>
          </a:xfrm>
          <a:prstGeom prst="rect">
            <a:avLst/>
          </a:prstGeom>
        </p:spPr>
        <p:txBody>
          <a:bodyPr anchor="ctr"/>
          <a:lstStyle>
            <a:lvl1pPr algn="r">
              <a:defRPr sz="1400" spc="3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4-</a:t>
            </a:r>
            <a:fld id="{5C12D4F4-8E4C-42F9-932B-9E81ADC6F5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0" u="none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ts val="600"/>
        </a:spcBef>
        <a:spcAft>
          <a:spcPts val="600"/>
        </a:spcAft>
        <a:buNone/>
        <a:defRPr sz="2600" b="0">
          <a:solidFill>
            <a:schemeClr val="accent3"/>
          </a:solidFill>
          <a:latin typeface="+mj-lt"/>
          <a:ea typeface="+mn-ea"/>
          <a:cs typeface="+mn-cs"/>
        </a:defRPr>
      </a:lvl1pPr>
      <a:lvl2pPr marL="576263" indent="-349250" algn="l" rtl="0" eaLnBrk="0" fontAlgn="base" hangingPunct="0"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600" b="0">
          <a:solidFill>
            <a:schemeClr val="accent3"/>
          </a:solidFill>
          <a:latin typeface="+mj-lt"/>
        </a:defRPr>
      </a:lvl2pPr>
      <a:lvl3pPr marL="801688" indent="-347663" algn="l" rtl="0" eaLnBrk="0" fontAlgn="base" hangingPunct="0">
        <a:spcBef>
          <a:spcPts val="600"/>
        </a:spcBef>
        <a:spcAft>
          <a:spcPts val="600"/>
        </a:spcAft>
        <a:buFont typeface="Trebuchet MS" pitchFamily="34" charset="0"/>
        <a:buChar char="―"/>
        <a:defRPr sz="2600" b="0">
          <a:solidFill>
            <a:schemeClr val="accent3"/>
          </a:solidFill>
          <a:latin typeface="+mj-lt"/>
        </a:defRPr>
      </a:lvl3pPr>
      <a:lvl4pPr marL="1252538" indent="-341313" algn="l" rtl="0" eaLnBrk="0" fontAlgn="base" hangingPunct="0">
        <a:spcBef>
          <a:spcPts val="600"/>
        </a:spcBef>
        <a:spcAft>
          <a:spcPts val="600"/>
        </a:spcAft>
        <a:buFont typeface="Wingdings" panose="05000000000000000000" pitchFamily="2" charset="2"/>
        <a:buChar char="ü"/>
        <a:defRPr sz="2600" b="0">
          <a:solidFill>
            <a:schemeClr val="accent3"/>
          </a:solidFill>
          <a:latin typeface="+mj-lt"/>
        </a:defRPr>
      </a:lvl4pPr>
      <a:lvl5pPr marL="1377950" indent="-230188" algn="l" rtl="0" eaLnBrk="0" fontAlgn="base" hangingPunct="0">
        <a:spcBef>
          <a:spcPct val="0"/>
        </a:spcBef>
        <a:spcAft>
          <a:spcPct val="0"/>
        </a:spcAft>
        <a:buFont typeface="Trebuchet MS" pitchFamily="34" charset="0"/>
        <a:buChar char="―"/>
        <a:defRPr sz="2600" b="0">
          <a:solidFill>
            <a:schemeClr val="accent3"/>
          </a:solidFill>
          <a:latin typeface="+mj-lt"/>
        </a:defRPr>
      </a:lvl5pPr>
      <a:lvl6pPr marL="18351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6pPr>
      <a:lvl7pPr marL="22923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7pPr>
      <a:lvl8pPr marL="27495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8pPr>
      <a:lvl9pPr marL="32067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../media/media3.mp4"/><Relationship Id="rId2" Type="http://schemas.microsoft.com/office/2007/relationships/media" Target="../media/media3.mp4"/><Relationship Id="rId1" Type="http://schemas.openxmlformats.org/officeDocument/2006/relationships/tags" Target="../tags/tag1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video" Target="../media/media4.mp4"/><Relationship Id="rId2" Type="http://schemas.microsoft.com/office/2007/relationships/media" Target="../media/media4.mp4"/><Relationship Id="rId1" Type="http://schemas.openxmlformats.org/officeDocument/2006/relationships/tags" Target="../tags/tag2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5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6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video" Target="../media/media5.mp4"/><Relationship Id="rId7" Type="http://schemas.openxmlformats.org/officeDocument/2006/relationships/notesSlide" Target="../notesSlides/notesSlide31.xml"/><Relationship Id="rId2" Type="http://schemas.microsoft.com/office/2007/relationships/media" Target="../media/media5.mp4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5.xml"/><Relationship Id="rId5" Type="http://schemas.openxmlformats.org/officeDocument/2006/relationships/video" Target="../media/media6.mp4"/><Relationship Id="rId4" Type="http://schemas.microsoft.com/office/2007/relationships/media" Target="../media/media6.mp4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1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2794000" y="934493"/>
            <a:ext cx="3556000" cy="854075"/>
          </a:xfrm>
        </p:spPr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</a:rPr>
              <a:t>Session 4 </a:t>
            </a: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2082800" y="1859508"/>
            <a:ext cx="4978400" cy="69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accent3"/>
                </a:solidFill>
                <a:latin typeface="+mj-lt"/>
                <a:cs typeface="+mn-cs"/>
              </a:rPr>
              <a:t>The Eye Examinations</a:t>
            </a:r>
          </a:p>
        </p:txBody>
      </p:sp>
      <p:pic>
        <p:nvPicPr>
          <p:cNvPr id="5" name="Content Placeholder 4" descr="P812015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791868" y="2743544"/>
            <a:ext cx="3116263" cy="2338387"/>
          </a:xfrm>
          <a:effectLst/>
        </p:spPr>
      </p:pic>
      <p:pic>
        <p:nvPicPr>
          <p:cNvPr id="7" name="Picture 6" descr="eyes"/>
          <p:cNvPicPr>
            <a:picLocks noChangeAspect="1" noChangeArrowheads="1"/>
          </p:cNvPicPr>
          <p:nvPr/>
        </p:nvPicPr>
        <p:blipFill rotWithShape="1">
          <a:blip r:embed="rId5"/>
          <a:srcRect l="18616"/>
          <a:stretch/>
        </p:blipFill>
        <p:spPr>
          <a:xfrm>
            <a:off x="1536491" y="2743545"/>
            <a:ext cx="2815642" cy="2338386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0E2E38B-75D9-42C4-B98F-B7DECDC402A3}"/>
              </a:ext>
            </a:extLst>
          </p:cNvPr>
          <p:cNvGrpSpPr/>
          <p:nvPr/>
        </p:nvGrpSpPr>
        <p:grpSpPr>
          <a:xfrm>
            <a:off x="2191838" y="5390052"/>
            <a:ext cx="4760324" cy="1066909"/>
            <a:chOff x="313151" y="5390052"/>
            <a:chExt cx="4760324" cy="1066909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CD5DBDD2-7909-4D6A-AEC1-586908EE03E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062" y="5390052"/>
              <a:ext cx="1109027" cy="1066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D67D0D7-8031-4FD3-B715-D7CE30BC4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6832" y="5516075"/>
              <a:ext cx="1136643" cy="75925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844E962-24E6-4CB9-B572-A27985258A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151" y="5795825"/>
              <a:ext cx="1199169" cy="47950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DBAEEBBA-A425-4DEE-B4CE-AA8116985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082412"/>
          </a:xfrm>
        </p:spPr>
        <p:txBody>
          <a:bodyPr/>
          <a:lstStyle/>
          <a:p>
            <a:r>
              <a:rPr lang="en-US" altLang="en-US" dirty="0"/>
              <a:t>Three Clues of</a:t>
            </a:r>
            <a:br>
              <a:rPr lang="en-US" altLang="en-US" dirty="0"/>
            </a:br>
            <a:r>
              <a:rPr lang="en-US" altLang="en-US" dirty="0"/>
              <a:t>Horizontal Gaze Nystagmus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35775" y="6483349"/>
            <a:ext cx="2133600" cy="365125"/>
          </a:xfrm>
        </p:spPr>
        <p:txBody>
          <a:bodyPr/>
          <a:lstStyle/>
          <a:p>
            <a:r>
              <a:rPr lang="en-US"/>
              <a:t>4-</a:t>
            </a:r>
            <a:fld id="{CFFE452E-A552-405B-894E-AC38D214036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8" descr="04-849_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54532" y="2675038"/>
            <a:ext cx="5380962" cy="3520811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58800" y="1852449"/>
            <a:ext cx="8026400" cy="58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 b="1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 b="1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b="0" kern="0" dirty="0">
                <a:solidFill>
                  <a:schemeClr val="accent3"/>
                </a:solidFill>
              </a:rPr>
              <a:t>Angle of Onset</a:t>
            </a:r>
          </a:p>
          <a:p>
            <a:pPr algn="ctr">
              <a:defRPr/>
            </a:pPr>
            <a:endParaRPr lang="en-US" altLang="en-US" b="0" kern="0" dirty="0">
              <a:solidFill>
                <a:schemeClr val="accent3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 dirty="0"/>
              <a:t>Angle of Onset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35775" y="6483349"/>
            <a:ext cx="2133600" cy="365125"/>
          </a:xfrm>
        </p:spPr>
        <p:txBody>
          <a:bodyPr/>
          <a:lstStyle/>
          <a:p>
            <a:r>
              <a:rPr lang="en-US"/>
              <a:t>4-</a:t>
            </a:r>
            <a:fld id="{CFFE452E-A552-405B-894E-AC38D214036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023" y="2159756"/>
            <a:ext cx="8139953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sz="3200" b="1" dirty="0">
                <a:solidFill>
                  <a:schemeClr val="accent3"/>
                </a:solidFill>
                <a:latin typeface="+mj-lt"/>
                <a:cs typeface="Arial" charset="0"/>
              </a:rPr>
              <a:t>BAC = 50 – Angle of Onset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3200" b="1" dirty="0">
                <a:solidFill>
                  <a:schemeClr val="accent3"/>
                </a:solidFill>
                <a:latin typeface="+mj-lt"/>
                <a:cs typeface="Arial" charset="0"/>
              </a:rPr>
              <a:t>Angle of Onset = 35 degrees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3200" b="1" dirty="0">
                <a:solidFill>
                  <a:schemeClr val="accent3"/>
                </a:solidFill>
                <a:latin typeface="+mj-lt"/>
                <a:cs typeface="Arial" charset="0"/>
              </a:rPr>
              <a:t>= 50 – 35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3200" b="1" dirty="0">
                <a:solidFill>
                  <a:schemeClr val="accent3"/>
                </a:solidFill>
                <a:latin typeface="+mj-lt"/>
                <a:cs typeface="Arial" charset="0"/>
              </a:rPr>
              <a:t>= 0.15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 dirty="0"/>
            </a:br>
            <a:r>
              <a:rPr lang="en-US" altLang="en-US" dirty="0"/>
              <a:t>Angle of Onset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" name="Angle of Onset_1">
            <a:hlinkClick r:id="" action="ppaction://media"/>
            <a:extLst>
              <a:ext uri="{FF2B5EF4-FFF2-40B4-BE49-F238E27FC236}">
                <a16:creationId xmlns:a16="http://schemas.microsoft.com/office/drawing/2014/main" id="{F89A9624-FE1F-4FAC-96C4-0DB767388262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56772" y="1997901"/>
            <a:ext cx="4630455" cy="347284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923392"/>
            <a:ext cx="8504238" cy="4172607"/>
          </a:xfrm>
        </p:spPr>
        <p:txBody>
          <a:bodyPr/>
          <a:lstStyle/>
          <a:p>
            <a:pPr lvl="1"/>
            <a:r>
              <a:rPr lang="en-US" altLang="en-US" dirty="0"/>
              <a:t>Standardization</a:t>
            </a:r>
          </a:p>
          <a:p>
            <a:pPr lvl="1"/>
            <a:r>
              <a:rPr lang="en-US" altLang="en-US" dirty="0"/>
              <a:t>Medical Complications</a:t>
            </a:r>
          </a:p>
          <a:p>
            <a:endParaRPr lang="en-US" altLang="en-US" dirty="0"/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 dirty="0"/>
              <a:t>Horizontal Gaze Nystagmus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35775" y="6483349"/>
            <a:ext cx="2133600" cy="365125"/>
          </a:xfrm>
        </p:spPr>
        <p:txBody>
          <a:bodyPr/>
          <a:lstStyle/>
          <a:p>
            <a:r>
              <a:rPr lang="en-US"/>
              <a:t>4-</a:t>
            </a:r>
            <a:fld id="{CFFE452E-A552-405B-894E-AC38D214036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8" descr="04-849_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27527" y="1923393"/>
            <a:ext cx="4250308" cy="2781299"/>
          </a:xfrm>
          <a:prstGeom prst="rect">
            <a:avLst/>
          </a:prstGeom>
          <a:ln>
            <a:noFill/>
          </a:ln>
          <a:effectLst/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Vertical Gaze Nystagmus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" name="VGN_RemovedAudio">
            <a:hlinkClick r:id="" action="ppaction://media"/>
            <a:extLst>
              <a:ext uri="{FF2B5EF4-FFF2-40B4-BE49-F238E27FC236}">
                <a16:creationId xmlns:a16="http://schemas.microsoft.com/office/drawing/2014/main" id="{A65BBAEF-0408-48BF-B68E-E61E647DDC0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8087" y="2098109"/>
            <a:ext cx="4567825" cy="34258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145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Lack of Convergence</a:t>
            </a:r>
          </a:p>
        </p:txBody>
      </p:sp>
      <p:pic>
        <p:nvPicPr>
          <p:cNvPr id="5" name="Picture 78"/>
          <p:cNvPicPr>
            <a:picLocks noChangeAspect="1" noChangeArrowheads="1"/>
          </p:cNvPicPr>
          <p:nvPr/>
        </p:nvPicPr>
        <p:blipFill>
          <a:blip r:embed="rId4"/>
          <a:srcRect l="8888" b="13499"/>
          <a:stretch>
            <a:fillRect/>
          </a:stretch>
        </p:blipFill>
        <p:spPr>
          <a:xfrm>
            <a:off x="1869281" y="1754188"/>
            <a:ext cx="5405438" cy="4056062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>
          <a:xfrm>
            <a:off x="304800" y="486102"/>
            <a:ext cx="8534400" cy="1263724"/>
          </a:xfrm>
        </p:spPr>
        <p:txBody>
          <a:bodyPr/>
          <a:lstStyle/>
          <a:p>
            <a:r>
              <a:rPr lang="en-US" altLang="en-US" dirty="0"/>
              <a:t> Lack of Convergence</a:t>
            </a:r>
            <a:br>
              <a:rPr lang="en-US" altLang="en-US" dirty="0"/>
            </a:br>
            <a:r>
              <a:rPr lang="en-US" altLang="en-US" dirty="0"/>
              <a:t>Testing Procedure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84988" y="2276182"/>
            <a:ext cx="6926355" cy="2789862"/>
            <a:chOff x="1944331" y="4354513"/>
            <a:chExt cx="5108932" cy="2003111"/>
          </a:xfrm>
        </p:grpSpPr>
        <p:sp>
          <p:nvSpPr>
            <p:cNvPr id="24582" name="Freeform 3"/>
            <p:cNvSpPr>
              <a:spLocks/>
            </p:cNvSpPr>
            <p:nvPr/>
          </p:nvSpPr>
          <p:spPr bwMode="auto">
            <a:xfrm>
              <a:off x="5637048" y="4355222"/>
              <a:ext cx="1262227" cy="1472664"/>
            </a:xfrm>
            <a:custGeom>
              <a:avLst/>
              <a:gdLst>
                <a:gd name="T0" fmla="*/ 2147483647 w 996"/>
                <a:gd name="T1" fmla="*/ 2147483647 h 1432"/>
                <a:gd name="T2" fmla="*/ 2147483647 w 996"/>
                <a:gd name="T3" fmla="*/ 2147483647 h 1432"/>
                <a:gd name="T4" fmla="*/ 2147483647 w 996"/>
                <a:gd name="T5" fmla="*/ 2147483647 h 1432"/>
                <a:gd name="T6" fmla="*/ 2147483647 w 996"/>
                <a:gd name="T7" fmla="*/ 2147483647 h 1432"/>
                <a:gd name="T8" fmla="*/ 2147483647 w 996"/>
                <a:gd name="T9" fmla="*/ 2147483647 h 1432"/>
                <a:gd name="T10" fmla="*/ 2147483647 w 996"/>
                <a:gd name="T11" fmla="*/ 2147483647 h 1432"/>
                <a:gd name="T12" fmla="*/ 2147483647 w 996"/>
                <a:gd name="T13" fmla="*/ 2147483647 h 1432"/>
                <a:gd name="T14" fmla="*/ 2147483647 w 996"/>
                <a:gd name="T15" fmla="*/ 2147483647 h 1432"/>
                <a:gd name="T16" fmla="*/ 2147483647 w 996"/>
                <a:gd name="T17" fmla="*/ 2147483647 h 1432"/>
                <a:gd name="T18" fmla="*/ 2147483647 w 996"/>
                <a:gd name="T19" fmla="*/ 2147483647 h 1432"/>
                <a:gd name="T20" fmla="*/ 2147483647 w 996"/>
                <a:gd name="T21" fmla="*/ 2147483647 h 1432"/>
                <a:gd name="T22" fmla="*/ 2147483647 w 996"/>
                <a:gd name="T23" fmla="*/ 2147483647 h 1432"/>
                <a:gd name="T24" fmla="*/ 2147483647 w 996"/>
                <a:gd name="T25" fmla="*/ 2147483647 h 1432"/>
                <a:gd name="T26" fmla="*/ 2147483647 w 996"/>
                <a:gd name="T27" fmla="*/ 2147483647 h 1432"/>
                <a:gd name="T28" fmla="*/ 2147483647 w 996"/>
                <a:gd name="T29" fmla="*/ 2147483647 h 1432"/>
                <a:gd name="T30" fmla="*/ 2147483647 w 996"/>
                <a:gd name="T31" fmla="*/ 2147483647 h 1432"/>
                <a:gd name="T32" fmla="*/ 2147483647 w 996"/>
                <a:gd name="T33" fmla="*/ 2147483647 h 1432"/>
                <a:gd name="T34" fmla="*/ 2147483647 w 996"/>
                <a:gd name="T35" fmla="*/ 2147483647 h 1432"/>
                <a:gd name="T36" fmla="*/ 2147483647 w 996"/>
                <a:gd name="T37" fmla="*/ 2147483647 h 1432"/>
                <a:gd name="T38" fmla="*/ 2147483647 w 996"/>
                <a:gd name="T39" fmla="*/ 2147483647 h 1432"/>
                <a:gd name="T40" fmla="*/ 2147483647 w 996"/>
                <a:gd name="T41" fmla="*/ 2147483647 h 1432"/>
                <a:gd name="T42" fmla="*/ 0 w 996"/>
                <a:gd name="T43" fmla="*/ 2147483647 h 1432"/>
                <a:gd name="T44" fmla="*/ 2147483647 w 996"/>
                <a:gd name="T45" fmla="*/ 2147483647 h 1432"/>
                <a:gd name="T46" fmla="*/ 2147483647 w 996"/>
                <a:gd name="T47" fmla="*/ 2147483647 h 1432"/>
                <a:gd name="T48" fmla="*/ 2147483647 w 996"/>
                <a:gd name="T49" fmla="*/ 2147483647 h 1432"/>
                <a:gd name="T50" fmla="*/ 2147483647 w 996"/>
                <a:gd name="T51" fmla="*/ 2147483647 h 1432"/>
                <a:gd name="T52" fmla="*/ 2147483647 w 996"/>
                <a:gd name="T53" fmla="*/ 2147483647 h 1432"/>
                <a:gd name="T54" fmla="*/ 2147483647 w 996"/>
                <a:gd name="T55" fmla="*/ 2147483647 h 1432"/>
                <a:gd name="T56" fmla="*/ 2147483647 w 996"/>
                <a:gd name="T57" fmla="*/ 2147483647 h 1432"/>
                <a:gd name="T58" fmla="*/ 2147483647 w 996"/>
                <a:gd name="T59" fmla="*/ 2147483647 h 1432"/>
                <a:gd name="T60" fmla="*/ 2147483647 w 996"/>
                <a:gd name="T61" fmla="*/ 2147483647 h 1432"/>
                <a:gd name="T62" fmla="*/ 2147483647 w 996"/>
                <a:gd name="T63" fmla="*/ 0 h 1432"/>
                <a:gd name="T64" fmla="*/ 2147483647 w 996"/>
                <a:gd name="T65" fmla="*/ 2147483647 h 1432"/>
                <a:gd name="T66" fmla="*/ 2147483647 w 996"/>
                <a:gd name="T67" fmla="*/ 2147483647 h 1432"/>
                <a:gd name="T68" fmla="*/ 2147483647 w 996"/>
                <a:gd name="T69" fmla="*/ 2147483647 h 1432"/>
                <a:gd name="T70" fmla="*/ 2147483647 w 996"/>
                <a:gd name="T71" fmla="*/ 2147483647 h 1432"/>
                <a:gd name="T72" fmla="*/ 2147483647 w 996"/>
                <a:gd name="T73" fmla="*/ 2147483647 h 1432"/>
                <a:gd name="T74" fmla="*/ 2147483647 w 996"/>
                <a:gd name="T75" fmla="*/ 2147483647 h 1432"/>
                <a:gd name="T76" fmla="*/ 2147483647 w 996"/>
                <a:gd name="T77" fmla="*/ 2147483647 h 1432"/>
                <a:gd name="T78" fmla="*/ 2147483647 w 996"/>
                <a:gd name="T79" fmla="*/ 2147483647 h 1432"/>
                <a:gd name="T80" fmla="*/ 2147483647 w 996"/>
                <a:gd name="T81" fmla="*/ 2147483647 h 1432"/>
                <a:gd name="T82" fmla="*/ 2147483647 w 996"/>
                <a:gd name="T83" fmla="*/ 2147483647 h 1432"/>
                <a:gd name="T84" fmla="*/ 2147483647 w 996"/>
                <a:gd name="T85" fmla="*/ 2147483647 h 1432"/>
                <a:gd name="T86" fmla="*/ 2147483647 w 996"/>
                <a:gd name="T87" fmla="*/ 2147483647 h 1432"/>
                <a:gd name="T88" fmla="*/ 2147483647 w 996"/>
                <a:gd name="T89" fmla="*/ 2147483647 h 1432"/>
                <a:gd name="T90" fmla="*/ 2147483647 w 996"/>
                <a:gd name="T91" fmla="*/ 2147483647 h 1432"/>
                <a:gd name="T92" fmla="*/ 2147483647 w 996"/>
                <a:gd name="T93" fmla="*/ 2147483647 h 14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96"/>
                <a:gd name="T142" fmla="*/ 0 h 1432"/>
                <a:gd name="T143" fmla="*/ 996 w 996"/>
                <a:gd name="T144" fmla="*/ 1432 h 14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96" h="1432">
                  <a:moveTo>
                    <a:pt x="972" y="1430"/>
                  </a:moveTo>
                  <a:lnTo>
                    <a:pt x="286" y="1431"/>
                  </a:lnTo>
                  <a:lnTo>
                    <a:pt x="301" y="1098"/>
                  </a:lnTo>
                  <a:lnTo>
                    <a:pt x="299" y="1053"/>
                  </a:lnTo>
                  <a:lnTo>
                    <a:pt x="295" y="1032"/>
                  </a:lnTo>
                  <a:lnTo>
                    <a:pt x="286" y="1018"/>
                  </a:lnTo>
                  <a:lnTo>
                    <a:pt x="255" y="1000"/>
                  </a:lnTo>
                  <a:lnTo>
                    <a:pt x="194" y="976"/>
                  </a:lnTo>
                  <a:lnTo>
                    <a:pt x="137" y="954"/>
                  </a:lnTo>
                  <a:lnTo>
                    <a:pt x="77" y="932"/>
                  </a:lnTo>
                  <a:lnTo>
                    <a:pt x="61" y="920"/>
                  </a:lnTo>
                  <a:lnTo>
                    <a:pt x="49" y="903"/>
                  </a:lnTo>
                  <a:lnTo>
                    <a:pt x="42" y="888"/>
                  </a:lnTo>
                  <a:lnTo>
                    <a:pt x="36" y="869"/>
                  </a:lnTo>
                  <a:lnTo>
                    <a:pt x="38" y="850"/>
                  </a:lnTo>
                  <a:lnTo>
                    <a:pt x="45" y="829"/>
                  </a:lnTo>
                  <a:lnTo>
                    <a:pt x="55" y="809"/>
                  </a:lnTo>
                  <a:lnTo>
                    <a:pt x="60" y="793"/>
                  </a:lnTo>
                  <a:lnTo>
                    <a:pt x="60" y="774"/>
                  </a:lnTo>
                  <a:lnTo>
                    <a:pt x="53" y="762"/>
                  </a:lnTo>
                  <a:lnTo>
                    <a:pt x="49" y="751"/>
                  </a:lnTo>
                  <a:lnTo>
                    <a:pt x="50" y="738"/>
                  </a:lnTo>
                  <a:lnTo>
                    <a:pt x="57" y="729"/>
                  </a:lnTo>
                  <a:lnTo>
                    <a:pt x="66" y="721"/>
                  </a:lnTo>
                  <a:lnTo>
                    <a:pt x="73" y="719"/>
                  </a:lnTo>
                  <a:lnTo>
                    <a:pt x="78" y="717"/>
                  </a:lnTo>
                  <a:lnTo>
                    <a:pt x="68" y="711"/>
                  </a:lnTo>
                  <a:lnTo>
                    <a:pt x="62" y="705"/>
                  </a:lnTo>
                  <a:lnTo>
                    <a:pt x="57" y="700"/>
                  </a:lnTo>
                  <a:lnTo>
                    <a:pt x="51" y="690"/>
                  </a:lnTo>
                  <a:lnTo>
                    <a:pt x="49" y="682"/>
                  </a:lnTo>
                  <a:lnTo>
                    <a:pt x="50" y="671"/>
                  </a:lnTo>
                  <a:lnTo>
                    <a:pt x="55" y="664"/>
                  </a:lnTo>
                  <a:lnTo>
                    <a:pt x="63" y="649"/>
                  </a:lnTo>
                  <a:lnTo>
                    <a:pt x="70" y="632"/>
                  </a:lnTo>
                  <a:lnTo>
                    <a:pt x="74" y="615"/>
                  </a:lnTo>
                  <a:lnTo>
                    <a:pt x="73" y="603"/>
                  </a:lnTo>
                  <a:lnTo>
                    <a:pt x="67" y="597"/>
                  </a:lnTo>
                  <a:lnTo>
                    <a:pt x="53" y="593"/>
                  </a:lnTo>
                  <a:lnTo>
                    <a:pt x="33" y="587"/>
                  </a:lnTo>
                  <a:lnTo>
                    <a:pt x="19" y="579"/>
                  </a:lnTo>
                  <a:lnTo>
                    <a:pt x="9" y="566"/>
                  </a:lnTo>
                  <a:lnTo>
                    <a:pt x="0" y="551"/>
                  </a:lnTo>
                  <a:lnTo>
                    <a:pt x="0" y="533"/>
                  </a:lnTo>
                  <a:lnTo>
                    <a:pt x="7" y="518"/>
                  </a:lnTo>
                  <a:lnTo>
                    <a:pt x="15" y="509"/>
                  </a:lnTo>
                  <a:lnTo>
                    <a:pt x="33" y="492"/>
                  </a:lnTo>
                  <a:lnTo>
                    <a:pt x="79" y="439"/>
                  </a:lnTo>
                  <a:lnTo>
                    <a:pt x="121" y="392"/>
                  </a:lnTo>
                  <a:lnTo>
                    <a:pt x="129" y="377"/>
                  </a:lnTo>
                  <a:lnTo>
                    <a:pt x="133" y="365"/>
                  </a:lnTo>
                  <a:lnTo>
                    <a:pt x="133" y="334"/>
                  </a:lnTo>
                  <a:lnTo>
                    <a:pt x="134" y="308"/>
                  </a:lnTo>
                  <a:lnTo>
                    <a:pt x="137" y="279"/>
                  </a:lnTo>
                  <a:lnTo>
                    <a:pt x="149" y="250"/>
                  </a:lnTo>
                  <a:lnTo>
                    <a:pt x="161" y="216"/>
                  </a:lnTo>
                  <a:lnTo>
                    <a:pt x="195" y="155"/>
                  </a:lnTo>
                  <a:lnTo>
                    <a:pt x="229" y="105"/>
                  </a:lnTo>
                  <a:lnTo>
                    <a:pt x="273" y="70"/>
                  </a:lnTo>
                  <a:lnTo>
                    <a:pt x="311" y="49"/>
                  </a:lnTo>
                  <a:lnTo>
                    <a:pt x="355" y="31"/>
                  </a:lnTo>
                  <a:lnTo>
                    <a:pt x="404" y="19"/>
                  </a:lnTo>
                  <a:lnTo>
                    <a:pt x="448" y="9"/>
                  </a:lnTo>
                  <a:lnTo>
                    <a:pt x="502" y="0"/>
                  </a:lnTo>
                  <a:lnTo>
                    <a:pt x="567" y="0"/>
                  </a:lnTo>
                  <a:lnTo>
                    <a:pt x="625" y="6"/>
                  </a:lnTo>
                  <a:lnTo>
                    <a:pt x="686" y="17"/>
                  </a:lnTo>
                  <a:lnTo>
                    <a:pt x="743" y="36"/>
                  </a:lnTo>
                  <a:lnTo>
                    <a:pt x="791" y="57"/>
                  </a:lnTo>
                  <a:lnTo>
                    <a:pt x="836" y="84"/>
                  </a:lnTo>
                  <a:lnTo>
                    <a:pt x="877" y="117"/>
                  </a:lnTo>
                  <a:lnTo>
                    <a:pt x="908" y="151"/>
                  </a:lnTo>
                  <a:lnTo>
                    <a:pt x="936" y="199"/>
                  </a:lnTo>
                  <a:lnTo>
                    <a:pt x="959" y="248"/>
                  </a:lnTo>
                  <a:lnTo>
                    <a:pt x="978" y="302"/>
                  </a:lnTo>
                  <a:lnTo>
                    <a:pt x="989" y="364"/>
                  </a:lnTo>
                  <a:lnTo>
                    <a:pt x="995" y="419"/>
                  </a:lnTo>
                  <a:lnTo>
                    <a:pt x="989" y="473"/>
                  </a:lnTo>
                  <a:lnTo>
                    <a:pt x="980" y="523"/>
                  </a:lnTo>
                  <a:lnTo>
                    <a:pt x="961" y="571"/>
                  </a:lnTo>
                  <a:lnTo>
                    <a:pt x="938" y="611"/>
                  </a:lnTo>
                  <a:lnTo>
                    <a:pt x="903" y="665"/>
                  </a:lnTo>
                  <a:lnTo>
                    <a:pt x="874" y="710"/>
                  </a:lnTo>
                  <a:lnTo>
                    <a:pt x="849" y="760"/>
                  </a:lnTo>
                  <a:lnTo>
                    <a:pt x="839" y="804"/>
                  </a:lnTo>
                  <a:lnTo>
                    <a:pt x="832" y="855"/>
                  </a:lnTo>
                  <a:lnTo>
                    <a:pt x="832" y="900"/>
                  </a:lnTo>
                  <a:lnTo>
                    <a:pt x="837" y="963"/>
                  </a:lnTo>
                  <a:lnTo>
                    <a:pt x="854" y="1040"/>
                  </a:lnTo>
                  <a:lnTo>
                    <a:pt x="882" y="1109"/>
                  </a:lnTo>
                  <a:lnTo>
                    <a:pt x="908" y="1198"/>
                  </a:lnTo>
                  <a:lnTo>
                    <a:pt x="929" y="1282"/>
                  </a:lnTo>
                  <a:lnTo>
                    <a:pt x="949" y="1358"/>
                  </a:lnTo>
                  <a:lnTo>
                    <a:pt x="972" y="1430"/>
                  </a:lnTo>
                </a:path>
              </a:pathLst>
            </a:custGeom>
            <a:solidFill>
              <a:srgbClr val="002060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2"/>
            <p:cNvGrpSpPr>
              <a:grpSpLocks/>
            </p:cNvGrpSpPr>
            <p:nvPr/>
          </p:nvGrpSpPr>
          <p:grpSpPr bwMode="auto">
            <a:xfrm>
              <a:off x="2132013" y="4354513"/>
              <a:ext cx="1260841" cy="1474078"/>
              <a:chOff x="1968" y="2160"/>
              <a:chExt cx="945" cy="1241"/>
            </a:xfrm>
            <a:solidFill>
              <a:schemeClr val="accent3"/>
            </a:solidFill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1968" y="2160"/>
                <a:ext cx="945" cy="1241"/>
              </a:xfrm>
              <a:custGeom>
                <a:avLst/>
                <a:gdLst>
                  <a:gd name="T0" fmla="*/ 709 w 996"/>
                  <a:gd name="T1" fmla="*/ 1431 h 1432"/>
                  <a:gd name="T2" fmla="*/ 696 w 996"/>
                  <a:gd name="T3" fmla="*/ 1053 h 1432"/>
                  <a:gd name="T4" fmla="*/ 709 w 996"/>
                  <a:gd name="T5" fmla="*/ 1018 h 1432"/>
                  <a:gd name="T6" fmla="*/ 801 w 996"/>
                  <a:gd name="T7" fmla="*/ 976 h 1432"/>
                  <a:gd name="T8" fmla="*/ 918 w 996"/>
                  <a:gd name="T9" fmla="*/ 932 h 1432"/>
                  <a:gd name="T10" fmla="*/ 946 w 996"/>
                  <a:gd name="T11" fmla="*/ 903 h 1432"/>
                  <a:gd name="T12" fmla="*/ 959 w 996"/>
                  <a:gd name="T13" fmla="*/ 869 h 1432"/>
                  <a:gd name="T14" fmla="*/ 950 w 996"/>
                  <a:gd name="T15" fmla="*/ 829 h 1432"/>
                  <a:gd name="T16" fmla="*/ 935 w 996"/>
                  <a:gd name="T17" fmla="*/ 793 h 1432"/>
                  <a:gd name="T18" fmla="*/ 942 w 996"/>
                  <a:gd name="T19" fmla="*/ 762 h 1432"/>
                  <a:gd name="T20" fmla="*/ 945 w 996"/>
                  <a:gd name="T21" fmla="*/ 738 h 1432"/>
                  <a:gd name="T22" fmla="*/ 929 w 996"/>
                  <a:gd name="T23" fmla="*/ 721 h 1432"/>
                  <a:gd name="T24" fmla="*/ 917 w 996"/>
                  <a:gd name="T25" fmla="*/ 717 h 1432"/>
                  <a:gd name="T26" fmla="*/ 933 w 996"/>
                  <a:gd name="T27" fmla="*/ 705 h 1432"/>
                  <a:gd name="T28" fmla="*/ 944 w 996"/>
                  <a:gd name="T29" fmla="*/ 690 h 1432"/>
                  <a:gd name="T30" fmla="*/ 945 w 996"/>
                  <a:gd name="T31" fmla="*/ 671 h 1432"/>
                  <a:gd name="T32" fmla="*/ 932 w 996"/>
                  <a:gd name="T33" fmla="*/ 649 h 1432"/>
                  <a:gd name="T34" fmla="*/ 921 w 996"/>
                  <a:gd name="T35" fmla="*/ 615 h 1432"/>
                  <a:gd name="T36" fmla="*/ 928 w 996"/>
                  <a:gd name="T37" fmla="*/ 597 h 1432"/>
                  <a:gd name="T38" fmla="*/ 962 w 996"/>
                  <a:gd name="T39" fmla="*/ 587 h 1432"/>
                  <a:gd name="T40" fmla="*/ 986 w 996"/>
                  <a:gd name="T41" fmla="*/ 566 h 1432"/>
                  <a:gd name="T42" fmla="*/ 995 w 996"/>
                  <a:gd name="T43" fmla="*/ 533 h 1432"/>
                  <a:gd name="T44" fmla="*/ 980 w 996"/>
                  <a:gd name="T45" fmla="*/ 509 h 1432"/>
                  <a:gd name="T46" fmla="*/ 916 w 996"/>
                  <a:gd name="T47" fmla="*/ 439 h 1432"/>
                  <a:gd name="T48" fmla="*/ 866 w 996"/>
                  <a:gd name="T49" fmla="*/ 377 h 1432"/>
                  <a:gd name="T50" fmla="*/ 862 w 996"/>
                  <a:gd name="T51" fmla="*/ 334 h 1432"/>
                  <a:gd name="T52" fmla="*/ 858 w 996"/>
                  <a:gd name="T53" fmla="*/ 279 h 1432"/>
                  <a:gd name="T54" fmla="*/ 834 w 996"/>
                  <a:gd name="T55" fmla="*/ 216 h 1432"/>
                  <a:gd name="T56" fmla="*/ 766 w 996"/>
                  <a:gd name="T57" fmla="*/ 105 h 1432"/>
                  <a:gd name="T58" fmla="*/ 684 w 996"/>
                  <a:gd name="T59" fmla="*/ 49 h 1432"/>
                  <a:gd name="T60" fmla="*/ 591 w 996"/>
                  <a:gd name="T61" fmla="*/ 19 h 1432"/>
                  <a:gd name="T62" fmla="*/ 493 w 996"/>
                  <a:gd name="T63" fmla="*/ 0 h 1432"/>
                  <a:gd name="T64" fmla="*/ 370 w 996"/>
                  <a:gd name="T65" fmla="*/ 6 h 1432"/>
                  <a:gd name="T66" fmla="*/ 252 w 996"/>
                  <a:gd name="T67" fmla="*/ 36 h 1432"/>
                  <a:gd name="T68" fmla="*/ 159 w 996"/>
                  <a:gd name="T69" fmla="*/ 84 h 1432"/>
                  <a:gd name="T70" fmla="*/ 87 w 996"/>
                  <a:gd name="T71" fmla="*/ 151 h 1432"/>
                  <a:gd name="T72" fmla="*/ 36 w 996"/>
                  <a:gd name="T73" fmla="*/ 248 h 1432"/>
                  <a:gd name="T74" fmla="*/ 6 w 996"/>
                  <a:gd name="T75" fmla="*/ 364 h 1432"/>
                  <a:gd name="T76" fmla="*/ 6 w 996"/>
                  <a:gd name="T77" fmla="*/ 473 h 1432"/>
                  <a:gd name="T78" fmla="*/ 34 w 996"/>
                  <a:gd name="T79" fmla="*/ 571 h 1432"/>
                  <a:gd name="T80" fmla="*/ 92 w 996"/>
                  <a:gd name="T81" fmla="*/ 665 h 1432"/>
                  <a:gd name="T82" fmla="*/ 146 w 996"/>
                  <a:gd name="T83" fmla="*/ 760 h 1432"/>
                  <a:gd name="T84" fmla="*/ 163 w 996"/>
                  <a:gd name="T85" fmla="*/ 855 h 1432"/>
                  <a:gd name="T86" fmla="*/ 158 w 996"/>
                  <a:gd name="T87" fmla="*/ 963 h 1432"/>
                  <a:gd name="T88" fmla="*/ 113 w 996"/>
                  <a:gd name="T89" fmla="*/ 1109 h 1432"/>
                  <a:gd name="T90" fmla="*/ 66 w 996"/>
                  <a:gd name="T91" fmla="*/ 1282 h 1432"/>
                  <a:gd name="T92" fmla="*/ 23 w 996"/>
                  <a:gd name="T93" fmla="*/ 1430 h 14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96"/>
                  <a:gd name="T142" fmla="*/ 0 h 1432"/>
                  <a:gd name="T143" fmla="*/ 996 w 996"/>
                  <a:gd name="T144" fmla="*/ 1432 h 143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96" h="1432">
                    <a:moveTo>
                      <a:pt x="23" y="1430"/>
                    </a:moveTo>
                    <a:lnTo>
                      <a:pt x="709" y="1431"/>
                    </a:lnTo>
                    <a:lnTo>
                      <a:pt x="694" y="1098"/>
                    </a:lnTo>
                    <a:lnTo>
                      <a:pt x="696" y="1053"/>
                    </a:lnTo>
                    <a:lnTo>
                      <a:pt x="700" y="1032"/>
                    </a:lnTo>
                    <a:lnTo>
                      <a:pt x="709" y="1018"/>
                    </a:lnTo>
                    <a:lnTo>
                      <a:pt x="740" y="1000"/>
                    </a:lnTo>
                    <a:lnTo>
                      <a:pt x="801" y="976"/>
                    </a:lnTo>
                    <a:lnTo>
                      <a:pt x="858" y="954"/>
                    </a:lnTo>
                    <a:lnTo>
                      <a:pt x="918" y="932"/>
                    </a:lnTo>
                    <a:lnTo>
                      <a:pt x="934" y="920"/>
                    </a:lnTo>
                    <a:lnTo>
                      <a:pt x="946" y="903"/>
                    </a:lnTo>
                    <a:lnTo>
                      <a:pt x="953" y="888"/>
                    </a:lnTo>
                    <a:lnTo>
                      <a:pt x="959" y="869"/>
                    </a:lnTo>
                    <a:lnTo>
                      <a:pt x="957" y="850"/>
                    </a:lnTo>
                    <a:lnTo>
                      <a:pt x="950" y="829"/>
                    </a:lnTo>
                    <a:lnTo>
                      <a:pt x="940" y="809"/>
                    </a:lnTo>
                    <a:lnTo>
                      <a:pt x="935" y="793"/>
                    </a:lnTo>
                    <a:lnTo>
                      <a:pt x="935" y="774"/>
                    </a:lnTo>
                    <a:lnTo>
                      <a:pt x="942" y="762"/>
                    </a:lnTo>
                    <a:lnTo>
                      <a:pt x="946" y="751"/>
                    </a:lnTo>
                    <a:lnTo>
                      <a:pt x="945" y="738"/>
                    </a:lnTo>
                    <a:lnTo>
                      <a:pt x="938" y="729"/>
                    </a:lnTo>
                    <a:lnTo>
                      <a:pt x="929" y="721"/>
                    </a:lnTo>
                    <a:lnTo>
                      <a:pt x="922" y="719"/>
                    </a:lnTo>
                    <a:lnTo>
                      <a:pt x="917" y="717"/>
                    </a:lnTo>
                    <a:lnTo>
                      <a:pt x="927" y="711"/>
                    </a:lnTo>
                    <a:lnTo>
                      <a:pt x="933" y="705"/>
                    </a:lnTo>
                    <a:lnTo>
                      <a:pt x="938" y="700"/>
                    </a:lnTo>
                    <a:lnTo>
                      <a:pt x="944" y="690"/>
                    </a:lnTo>
                    <a:lnTo>
                      <a:pt x="946" y="682"/>
                    </a:lnTo>
                    <a:lnTo>
                      <a:pt x="945" y="671"/>
                    </a:lnTo>
                    <a:lnTo>
                      <a:pt x="940" y="664"/>
                    </a:lnTo>
                    <a:lnTo>
                      <a:pt x="932" y="649"/>
                    </a:lnTo>
                    <a:lnTo>
                      <a:pt x="925" y="632"/>
                    </a:lnTo>
                    <a:lnTo>
                      <a:pt x="921" y="615"/>
                    </a:lnTo>
                    <a:lnTo>
                      <a:pt x="922" y="603"/>
                    </a:lnTo>
                    <a:lnTo>
                      <a:pt x="928" y="597"/>
                    </a:lnTo>
                    <a:lnTo>
                      <a:pt x="942" y="593"/>
                    </a:lnTo>
                    <a:lnTo>
                      <a:pt x="962" y="587"/>
                    </a:lnTo>
                    <a:lnTo>
                      <a:pt x="976" y="579"/>
                    </a:lnTo>
                    <a:lnTo>
                      <a:pt x="986" y="566"/>
                    </a:lnTo>
                    <a:lnTo>
                      <a:pt x="995" y="551"/>
                    </a:lnTo>
                    <a:lnTo>
                      <a:pt x="995" y="533"/>
                    </a:lnTo>
                    <a:lnTo>
                      <a:pt x="988" y="518"/>
                    </a:lnTo>
                    <a:lnTo>
                      <a:pt x="980" y="509"/>
                    </a:lnTo>
                    <a:lnTo>
                      <a:pt x="962" y="492"/>
                    </a:lnTo>
                    <a:lnTo>
                      <a:pt x="916" y="439"/>
                    </a:lnTo>
                    <a:lnTo>
                      <a:pt x="874" y="392"/>
                    </a:lnTo>
                    <a:lnTo>
                      <a:pt x="866" y="377"/>
                    </a:lnTo>
                    <a:lnTo>
                      <a:pt x="862" y="365"/>
                    </a:lnTo>
                    <a:lnTo>
                      <a:pt x="862" y="334"/>
                    </a:lnTo>
                    <a:lnTo>
                      <a:pt x="861" y="308"/>
                    </a:lnTo>
                    <a:lnTo>
                      <a:pt x="858" y="279"/>
                    </a:lnTo>
                    <a:lnTo>
                      <a:pt x="846" y="250"/>
                    </a:lnTo>
                    <a:lnTo>
                      <a:pt x="834" y="216"/>
                    </a:lnTo>
                    <a:lnTo>
                      <a:pt x="800" y="155"/>
                    </a:lnTo>
                    <a:lnTo>
                      <a:pt x="766" y="105"/>
                    </a:lnTo>
                    <a:lnTo>
                      <a:pt x="722" y="70"/>
                    </a:lnTo>
                    <a:lnTo>
                      <a:pt x="684" y="49"/>
                    </a:lnTo>
                    <a:lnTo>
                      <a:pt x="640" y="31"/>
                    </a:lnTo>
                    <a:lnTo>
                      <a:pt x="591" y="19"/>
                    </a:lnTo>
                    <a:lnTo>
                      <a:pt x="547" y="9"/>
                    </a:lnTo>
                    <a:lnTo>
                      <a:pt x="493" y="0"/>
                    </a:lnTo>
                    <a:lnTo>
                      <a:pt x="428" y="0"/>
                    </a:lnTo>
                    <a:lnTo>
                      <a:pt x="370" y="6"/>
                    </a:lnTo>
                    <a:lnTo>
                      <a:pt x="309" y="17"/>
                    </a:lnTo>
                    <a:lnTo>
                      <a:pt x="252" y="36"/>
                    </a:lnTo>
                    <a:lnTo>
                      <a:pt x="204" y="57"/>
                    </a:lnTo>
                    <a:lnTo>
                      <a:pt x="159" y="84"/>
                    </a:lnTo>
                    <a:lnTo>
                      <a:pt x="118" y="117"/>
                    </a:lnTo>
                    <a:lnTo>
                      <a:pt x="87" y="151"/>
                    </a:lnTo>
                    <a:lnTo>
                      <a:pt x="59" y="199"/>
                    </a:lnTo>
                    <a:lnTo>
                      <a:pt x="36" y="248"/>
                    </a:lnTo>
                    <a:lnTo>
                      <a:pt x="17" y="302"/>
                    </a:lnTo>
                    <a:lnTo>
                      <a:pt x="6" y="364"/>
                    </a:lnTo>
                    <a:lnTo>
                      <a:pt x="0" y="419"/>
                    </a:lnTo>
                    <a:lnTo>
                      <a:pt x="6" y="473"/>
                    </a:lnTo>
                    <a:lnTo>
                      <a:pt x="15" y="523"/>
                    </a:lnTo>
                    <a:lnTo>
                      <a:pt x="34" y="571"/>
                    </a:lnTo>
                    <a:lnTo>
                      <a:pt x="57" y="611"/>
                    </a:lnTo>
                    <a:lnTo>
                      <a:pt x="92" y="665"/>
                    </a:lnTo>
                    <a:lnTo>
                      <a:pt x="121" y="710"/>
                    </a:lnTo>
                    <a:lnTo>
                      <a:pt x="146" y="760"/>
                    </a:lnTo>
                    <a:lnTo>
                      <a:pt x="156" y="804"/>
                    </a:lnTo>
                    <a:lnTo>
                      <a:pt x="163" y="855"/>
                    </a:lnTo>
                    <a:lnTo>
                      <a:pt x="163" y="900"/>
                    </a:lnTo>
                    <a:lnTo>
                      <a:pt x="158" y="963"/>
                    </a:lnTo>
                    <a:lnTo>
                      <a:pt x="141" y="1040"/>
                    </a:lnTo>
                    <a:lnTo>
                      <a:pt x="113" y="1109"/>
                    </a:lnTo>
                    <a:lnTo>
                      <a:pt x="87" y="1198"/>
                    </a:lnTo>
                    <a:lnTo>
                      <a:pt x="66" y="1282"/>
                    </a:lnTo>
                    <a:lnTo>
                      <a:pt x="46" y="1358"/>
                    </a:lnTo>
                    <a:lnTo>
                      <a:pt x="23" y="1430"/>
                    </a:lnTo>
                  </a:path>
                </a:pathLst>
              </a:custGeom>
              <a:solidFill>
                <a:srgbClr val="002060"/>
              </a:solidFill>
              <a:ln w="12700" cap="rnd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accent3"/>
                  </a:solidFill>
                  <a:cs typeface="+mn-cs"/>
                </a:endParaRPr>
              </a:p>
            </p:txBody>
          </p:sp>
          <p:sp>
            <p:nvSpPr>
              <p:cNvPr id="8" name="Oval 6"/>
              <p:cNvSpPr>
                <a:spLocks noChangeArrowheads="1"/>
              </p:cNvSpPr>
              <p:nvPr/>
            </p:nvSpPr>
            <p:spPr bwMode="auto">
              <a:xfrm>
                <a:off x="2676" y="2452"/>
                <a:ext cx="83" cy="76"/>
              </a:xfrm>
              <a:prstGeom prst="ellipse">
                <a:avLst/>
              </a:prstGeom>
              <a:solidFill>
                <a:schemeClr val="accent3"/>
              </a:solidFill>
              <a:ln w="12700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accent3"/>
                  </a:solidFill>
                  <a:cs typeface="+mn-cs"/>
                </a:endParaRPr>
              </a:p>
            </p:txBody>
          </p:sp>
        </p:grp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5861050" y="4681538"/>
              <a:ext cx="112713" cy="90487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accent3"/>
                </a:solidFill>
                <a:cs typeface="+mn-cs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944331" y="6026150"/>
              <a:ext cx="1342054" cy="331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chemeClr val="accent3"/>
                  </a:solidFill>
                  <a:latin typeface="+mj-lt"/>
                  <a:cs typeface="+mn-cs"/>
                </a:rPr>
                <a:t>Examiner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5767041" y="6026150"/>
              <a:ext cx="1286222" cy="331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chemeClr val="accent3"/>
                  </a:solidFill>
                  <a:latin typeface="+mj-lt"/>
                  <a:cs typeface="+mn-cs"/>
                </a:rPr>
                <a:t>Subject</a:t>
              </a:r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 flipH="1" flipV="1">
              <a:off x="5047810" y="4485569"/>
              <a:ext cx="719231" cy="241212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 rot="2409256" flipH="1">
              <a:off x="4354661" y="4402570"/>
              <a:ext cx="449321" cy="1029912"/>
              <a:chOff x="2448" y="1680"/>
              <a:chExt cx="336" cy="868"/>
            </a:xfrm>
            <a:solidFill>
              <a:srgbClr val="002060"/>
            </a:solidFill>
          </p:grpSpPr>
          <p:sp>
            <p:nvSpPr>
              <p:cNvPr id="23565" name="Freeform 14"/>
              <p:cNvSpPr>
                <a:spLocks/>
              </p:cNvSpPr>
              <p:nvPr/>
            </p:nvSpPr>
            <p:spPr bwMode="auto">
              <a:xfrm>
                <a:off x="2683" y="1680"/>
                <a:ext cx="88" cy="319"/>
              </a:xfrm>
              <a:custGeom>
                <a:avLst/>
                <a:gdLst>
                  <a:gd name="T0" fmla="*/ 0 w 191"/>
                  <a:gd name="T1" fmla="*/ 2 h 583"/>
                  <a:gd name="T2" fmla="*/ 0 w 191"/>
                  <a:gd name="T3" fmla="*/ 2 h 583"/>
                  <a:gd name="T4" fmla="*/ 0 w 191"/>
                  <a:gd name="T5" fmla="*/ 2 h 583"/>
                  <a:gd name="T6" fmla="*/ 0 w 191"/>
                  <a:gd name="T7" fmla="*/ 2 h 583"/>
                  <a:gd name="T8" fmla="*/ 0 w 191"/>
                  <a:gd name="T9" fmla="*/ 2 h 583"/>
                  <a:gd name="T10" fmla="*/ 0 w 191"/>
                  <a:gd name="T11" fmla="*/ 2 h 583"/>
                  <a:gd name="T12" fmla="*/ 0 w 191"/>
                  <a:gd name="T13" fmla="*/ 2 h 583"/>
                  <a:gd name="T14" fmla="*/ 0 w 191"/>
                  <a:gd name="T15" fmla="*/ 2 h 583"/>
                  <a:gd name="T16" fmla="*/ 0 w 191"/>
                  <a:gd name="T17" fmla="*/ 1 h 583"/>
                  <a:gd name="T18" fmla="*/ 0 w 191"/>
                  <a:gd name="T19" fmla="*/ 1 h 583"/>
                  <a:gd name="T20" fmla="*/ 0 w 191"/>
                  <a:gd name="T21" fmla="*/ 1 h 583"/>
                  <a:gd name="T22" fmla="*/ 0 w 191"/>
                  <a:gd name="T23" fmla="*/ 1 h 583"/>
                  <a:gd name="T24" fmla="*/ 0 w 191"/>
                  <a:gd name="T25" fmla="*/ 1 h 583"/>
                  <a:gd name="T26" fmla="*/ 0 w 191"/>
                  <a:gd name="T27" fmla="*/ 1 h 583"/>
                  <a:gd name="T28" fmla="*/ 0 w 191"/>
                  <a:gd name="T29" fmla="*/ 1 h 583"/>
                  <a:gd name="T30" fmla="*/ 0 w 191"/>
                  <a:gd name="T31" fmla="*/ 1 h 583"/>
                  <a:gd name="T32" fmla="*/ 0 w 191"/>
                  <a:gd name="T33" fmla="*/ 1 h 583"/>
                  <a:gd name="T34" fmla="*/ 0 w 191"/>
                  <a:gd name="T35" fmla="*/ 1 h 583"/>
                  <a:gd name="T36" fmla="*/ 0 w 191"/>
                  <a:gd name="T37" fmla="*/ 1 h 583"/>
                  <a:gd name="T38" fmla="*/ 0 w 191"/>
                  <a:gd name="T39" fmla="*/ 1 h 583"/>
                  <a:gd name="T40" fmla="*/ 0 w 191"/>
                  <a:gd name="T41" fmla="*/ 1 h 583"/>
                  <a:gd name="T42" fmla="*/ 0 w 191"/>
                  <a:gd name="T43" fmla="*/ 0 h 583"/>
                  <a:gd name="T44" fmla="*/ 0 w 191"/>
                  <a:gd name="T45" fmla="*/ 0 h 583"/>
                  <a:gd name="T46" fmla="*/ 0 w 191"/>
                  <a:gd name="T47" fmla="*/ 1 h 583"/>
                  <a:gd name="T48" fmla="*/ 0 w 191"/>
                  <a:gd name="T49" fmla="*/ 1 h 583"/>
                  <a:gd name="T50" fmla="*/ 0 w 191"/>
                  <a:gd name="T51" fmla="*/ 1 h 583"/>
                  <a:gd name="T52" fmla="*/ 0 w 191"/>
                  <a:gd name="T53" fmla="*/ 1 h 583"/>
                  <a:gd name="T54" fmla="*/ 0 w 191"/>
                  <a:gd name="T55" fmla="*/ 1 h 583"/>
                  <a:gd name="T56" fmla="*/ 0 w 191"/>
                  <a:gd name="T57" fmla="*/ 1 h 583"/>
                  <a:gd name="T58" fmla="*/ 0 w 191"/>
                  <a:gd name="T59" fmla="*/ 1 h 583"/>
                  <a:gd name="T60" fmla="*/ 0 w 191"/>
                  <a:gd name="T61" fmla="*/ 1 h 583"/>
                  <a:gd name="T62" fmla="*/ 0 w 191"/>
                  <a:gd name="T63" fmla="*/ 1 h 583"/>
                  <a:gd name="T64" fmla="*/ 0 w 191"/>
                  <a:gd name="T65" fmla="*/ 1 h 583"/>
                  <a:gd name="T66" fmla="*/ 0 w 191"/>
                  <a:gd name="T67" fmla="*/ 1 h 583"/>
                  <a:gd name="T68" fmla="*/ 0 w 191"/>
                  <a:gd name="T69" fmla="*/ 1 h 583"/>
                  <a:gd name="T70" fmla="*/ 0 w 191"/>
                  <a:gd name="T71" fmla="*/ 1 h 583"/>
                  <a:gd name="T72" fmla="*/ 0 w 191"/>
                  <a:gd name="T73" fmla="*/ 1 h 583"/>
                  <a:gd name="T74" fmla="*/ 0 w 191"/>
                  <a:gd name="T75" fmla="*/ 1 h 583"/>
                  <a:gd name="T76" fmla="*/ 0 w 191"/>
                  <a:gd name="T77" fmla="*/ 1 h 583"/>
                  <a:gd name="T78" fmla="*/ 0 w 191"/>
                  <a:gd name="T79" fmla="*/ 1 h 583"/>
                  <a:gd name="T80" fmla="*/ 0 w 191"/>
                  <a:gd name="T81" fmla="*/ 2 h 583"/>
                  <a:gd name="T82" fmla="*/ 0 w 191"/>
                  <a:gd name="T83" fmla="*/ 2 h 583"/>
                  <a:gd name="T84" fmla="*/ 0 w 191"/>
                  <a:gd name="T85" fmla="*/ 2 h 583"/>
                  <a:gd name="T86" fmla="*/ 0 w 191"/>
                  <a:gd name="T87" fmla="*/ 2 h 583"/>
                  <a:gd name="T88" fmla="*/ 0 w 191"/>
                  <a:gd name="T89" fmla="*/ 2 h 583"/>
                  <a:gd name="T90" fmla="*/ 0 w 191"/>
                  <a:gd name="T91" fmla="*/ 2 h 583"/>
                  <a:gd name="T92" fmla="*/ 0 w 191"/>
                  <a:gd name="T93" fmla="*/ 2 h 583"/>
                  <a:gd name="T94" fmla="*/ 0 w 191"/>
                  <a:gd name="T95" fmla="*/ 2 h 583"/>
                  <a:gd name="T96" fmla="*/ 0 w 191"/>
                  <a:gd name="T97" fmla="*/ 2 h 583"/>
                  <a:gd name="T98" fmla="*/ 0 w 191"/>
                  <a:gd name="T99" fmla="*/ 2 h 583"/>
                  <a:gd name="T100" fmla="*/ 0 w 191"/>
                  <a:gd name="T101" fmla="*/ 2 h 58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1"/>
                  <a:gd name="T154" fmla="*/ 0 h 583"/>
                  <a:gd name="T155" fmla="*/ 191 w 191"/>
                  <a:gd name="T156" fmla="*/ 583 h 58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1" h="583">
                    <a:moveTo>
                      <a:pt x="9" y="472"/>
                    </a:moveTo>
                    <a:lnTo>
                      <a:pt x="12" y="463"/>
                    </a:lnTo>
                    <a:lnTo>
                      <a:pt x="14" y="457"/>
                    </a:lnTo>
                    <a:lnTo>
                      <a:pt x="16" y="450"/>
                    </a:lnTo>
                    <a:lnTo>
                      <a:pt x="17" y="438"/>
                    </a:lnTo>
                    <a:lnTo>
                      <a:pt x="17" y="426"/>
                    </a:lnTo>
                    <a:lnTo>
                      <a:pt x="16" y="414"/>
                    </a:lnTo>
                    <a:lnTo>
                      <a:pt x="16" y="402"/>
                    </a:lnTo>
                    <a:lnTo>
                      <a:pt x="16" y="390"/>
                    </a:lnTo>
                    <a:lnTo>
                      <a:pt x="16" y="374"/>
                    </a:lnTo>
                    <a:lnTo>
                      <a:pt x="16" y="370"/>
                    </a:lnTo>
                    <a:lnTo>
                      <a:pt x="16" y="361"/>
                    </a:lnTo>
                    <a:lnTo>
                      <a:pt x="16" y="345"/>
                    </a:lnTo>
                    <a:lnTo>
                      <a:pt x="15" y="337"/>
                    </a:lnTo>
                    <a:lnTo>
                      <a:pt x="15" y="329"/>
                    </a:lnTo>
                    <a:lnTo>
                      <a:pt x="15" y="321"/>
                    </a:lnTo>
                    <a:lnTo>
                      <a:pt x="15" y="309"/>
                    </a:lnTo>
                    <a:lnTo>
                      <a:pt x="16" y="284"/>
                    </a:lnTo>
                    <a:lnTo>
                      <a:pt x="17" y="264"/>
                    </a:lnTo>
                    <a:lnTo>
                      <a:pt x="17" y="244"/>
                    </a:lnTo>
                    <a:lnTo>
                      <a:pt x="17" y="228"/>
                    </a:lnTo>
                    <a:lnTo>
                      <a:pt x="15" y="208"/>
                    </a:lnTo>
                    <a:lnTo>
                      <a:pt x="13" y="196"/>
                    </a:lnTo>
                    <a:lnTo>
                      <a:pt x="11" y="188"/>
                    </a:lnTo>
                    <a:lnTo>
                      <a:pt x="9" y="176"/>
                    </a:lnTo>
                    <a:lnTo>
                      <a:pt x="7" y="161"/>
                    </a:lnTo>
                    <a:lnTo>
                      <a:pt x="5" y="145"/>
                    </a:lnTo>
                    <a:lnTo>
                      <a:pt x="2" y="126"/>
                    </a:lnTo>
                    <a:lnTo>
                      <a:pt x="1" y="110"/>
                    </a:lnTo>
                    <a:lnTo>
                      <a:pt x="1" y="100"/>
                    </a:lnTo>
                    <a:lnTo>
                      <a:pt x="0" y="85"/>
                    </a:lnTo>
                    <a:lnTo>
                      <a:pt x="2" y="69"/>
                    </a:lnTo>
                    <a:lnTo>
                      <a:pt x="3" y="53"/>
                    </a:lnTo>
                    <a:lnTo>
                      <a:pt x="4" y="40"/>
                    </a:lnTo>
                    <a:lnTo>
                      <a:pt x="8" y="24"/>
                    </a:lnTo>
                    <a:lnTo>
                      <a:pt x="10" y="19"/>
                    </a:lnTo>
                    <a:lnTo>
                      <a:pt x="13" y="14"/>
                    </a:lnTo>
                    <a:lnTo>
                      <a:pt x="18" y="11"/>
                    </a:lnTo>
                    <a:lnTo>
                      <a:pt x="26" y="6"/>
                    </a:lnTo>
                    <a:lnTo>
                      <a:pt x="30" y="4"/>
                    </a:lnTo>
                    <a:lnTo>
                      <a:pt x="34" y="3"/>
                    </a:lnTo>
                    <a:lnTo>
                      <a:pt x="39" y="2"/>
                    </a:lnTo>
                    <a:lnTo>
                      <a:pt x="47" y="0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65" y="0"/>
                    </a:lnTo>
                    <a:lnTo>
                      <a:pt x="69" y="2"/>
                    </a:lnTo>
                    <a:lnTo>
                      <a:pt x="75" y="4"/>
                    </a:lnTo>
                    <a:lnTo>
                      <a:pt x="80" y="6"/>
                    </a:lnTo>
                    <a:lnTo>
                      <a:pt x="83" y="8"/>
                    </a:lnTo>
                    <a:lnTo>
                      <a:pt x="87" y="11"/>
                    </a:lnTo>
                    <a:lnTo>
                      <a:pt x="90" y="14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3" y="40"/>
                    </a:lnTo>
                    <a:lnTo>
                      <a:pt x="108" y="52"/>
                    </a:lnTo>
                    <a:lnTo>
                      <a:pt x="113" y="63"/>
                    </a:lnTo>
                    <a:lnTo>
                      <a:pt x="117" y="75"/>
                    </a:lnTo>
                    <a:lnTo>
                      <a:pt x="119" y="87"/>
                    </a:lnTo>
                    <a:lnTo>
                      <a:pt x="123" y="98"/>
                    </a:lnTo>
                    <a:lnTo>
                      <a:pt x="125" y="110"/>
                    </a:lnTo>
                    <a:lnTo>
                      <a:pt x="128" y="122"/>
                    </a:lnTo>
                    <a:lnTo>
                      <a:pt x="131" y="137"/>
                    </a:lnTo>
                    <a:lnTo>
                      <a:pt x="133" y="148"/>
                    </a:lnTo>
                    <a:lnTo>
                      <a:pt x="137" y="164"/>
                    </a:lnTo>
                    <a:lnTo>
                      <a:pt x="139" y="180"/>
                    </a:lnTo>
                    <a:lnTo>
                      <a:pt x="142" y="192"/>
                    </a:lnTo>
                    <a:lnTo>
                      <a:pt x="145" y="207"/>
                    </a:lnTo>
                    <a:lnTo>
                      <a:pt x="147" y="219"/>
                    </a:lnTo>
                    <a:lnTo>
                      <a:pt x="149" y="231"/>
                    </a:lnTo>
                    <a:lnTo>
                      <a:pt x="152" y="243"/>
                    </a:lnTo>
                    <a:lnTo>
                      <a:pt x="155" y="254"/>
                    </a:lnTo>
                    <a:lnTo>
                      <a:pt x="157" y="262"/>
                    </a:lnTo>
                    <a:lnTo>
                      <a:pt x="159" y="270"/>
                    </a:lnTo>
                    <a:lnTo>
                      <a:pt x="161" y="278"/>
                    </a:lnTo>
                    <a:lnTo>
                      <a:pt x="161" y="286"/>
                    </a:lnTo>
                    <a:lnTo>
                      <a:pt x="162" y="289"/>
                    </a:lnTo>
                    <a:lnTo>
                      <a:pt x="163" y="297"/>
                    </a:lnTo>
                    <a:lnTo>
                      <a:pt x="163" y="302"/>
                    </a:lnTo>
                    <a:lnTo>
                      <a:pt x="163" y="305"/>
                    </a:lnTo>
                    <a:lnTo>
                      <a:pt x="163" y="310"/>
                    </a:lnTo>
                    <a:lnTo>
                      <a:pt x="164" y="338"/>
                    </a:lnTo>
                    <a:lnTo>
                      <a:pt x="165" y="366"/>
                    </a:lnTo>
                    <a:lnTo>
                      <a:pt x="166" y="382"/>
                    </a:lnTo>
                    <a:lnTo>
                      <a:pt x="167" y="390"/>
                    </a:lnTo>
                    <a:lnTo>
                      <a:pt x="167" y="402"/>
                    </a:lnTo>
                    <a:lnTo>
                      <a:pt x="168" y="414"/>
                    </a:lnTo>
                    <a:lnTo>
                      <a:pt x="169" y="426"/>
                    </a:lnTo>
                    <a:lnTo>
                      <a:pt x="170" y="442"/>
                    </a:lnTo>
                    <a:lnTo>
                      <a:pt x="172" y="462"/>
                    </a:lnTo>
                    <a:lnTo>
                      <a:pt x="173" y="473"/>
                    </a:lnTo>
                    <a:lnTo>
                      <a:pt x="174" y="481"/>
                    </a:lnTo>
                    <a:lnTo>
                      <a:pt x="176" y="493"/>
                    </a:lnTo>
                    <a:lnTo>
                      <a:pt x="177" y="505"/>
                    </a:lnTo>
                    <a:lnTo>
                      <a:pt x="178" y="513"/>
                    </a:lnTo>
                    <a:lnTo>
                      <a:pt x="179" y="520"/>
                    </a:lnTo>
                    <a:lnTo>
                      <a:pt x="180" y="528"/>
                    </a:lnTo>
                    <a:lnTo>
                      <a:pt x="182" y="540"/>
                    </a:lnTo>
                    <a:lnTo>
                      <a:pt x="185" y="552"/>
                    </a:lnTo>
                    <a:lnTo>
                      <a:pt x="185" y="556"/>
                    </a:lnTo>
                    <a:lnTo>
                      <a:pt x="190" y="582"/>
                    </a:lnTo>
                    <a:lnTo>
                      <a:pt x="9" y="47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66" name="Freeform 15"/>
              <p:cNvSpPr>
                <a:spLocks/>
              </p:cNvSpPr>
              <p:nvPr/>
            </p:nvSpPr>
            <p:spPr bwMode="auto">
              <a:xfrm>
                <a:off x="2710" y="2320"/>
                <a:ext cx="11" cy="18"/>
              </a:xfrm>
              <a:custGeom>
                <a:avLst/>
                <a:gdLst>
                  <a:gd name="T0" fmla="*/ 0 w 23"/>
                  <a:gd name="T1" fmla="*/ 1 h 34"/>
                  <a:gd name="T2" fmla="*/ 0 w 23"/>
                  <a:gd name="T3" fmla="*/ 0 h 34"/>
                  <a:gd name="T4" fmla="*/ 0 w 23"/>
                  <a:gd name="T5" fmla="*/ 1 h 34"/>
                  <a:gd name="T6" fmla="*/ 0 w 23"/>
                  <a:gd name="T7" fmla="*/ 1 h 34"/>
                  <a:gd name="T8" fmla="*/ 0 w 23"/>
                  <a:gd name="T9" fmla="*/ 1 h 34"/>
                  <a:gd name="T10" fmla="*/ 0 w 23"/>
                  <a:gd name="T11" fmla="*/ 1 h 34"/>
                  <a:gd name="T12" fmla="*/ 0 w 23"/>
                  <a:gd name="T13" fmla="*/ 1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34"/>
                  <a:gd name="T23" fmla="*/ 23 w 23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34">
                    <a:moveTo>
                      <a:pt x="8" y="2"/>
                    </a:moveTo>
                    <a:lnTo>
                      <a:pt x="18" y="0"/>
                    </a:lnTo>
                    <a:lnTo>
                      <a:pt x="22" y="20"/>
                    </a:lnTo>
                    <a:lnTo>
                      <a:pt x="13" y="31"/>
                    </a:lnTo>
                    <a:lnTo>
                      <a:pt x="2" y="33"/>
                    </a:lnTo>
                    <a:lnTo>
                      <a:pt x="0" y="13"/>
                    </a:lnTo>
                    <a:lnTo>
                      <a:pt x="8" y="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67" name="Freeform 16"/>
              <p:cNvSpPr>
                <a:spLocks/>
              </p:cNvSpPr>
              <p:nvPr/>
            </p:nvSpPr>
            <p:spPr bwMode="auto">
              <a:xfrm>
                <a:off x="2470" y="1942"/>
                <a:ext cx="314" cy="561"/>
              </a:xfrm>
              <a:custGeom>
                <a:avLst/>
                <a:gdLst>
                  <a:gd name="T0" fmla="*/ 0 w 684"/>
                  <a:gd name="T1" fmla="*/ 3 h 1025"/>
                  <a:gd name="T2" fmla="*/ 0 w 684"/>
                  <a:gd name="T3" fmla="*/ 3 h 1025"/>
                  <a:gd name="T4" fmla="*/ 0 w 684"/>
                  <a:gd name="T5" fmla="*/ 3 h 1025"/>
                  <a:gd name="T6" fmla="*/ 0 w 684"/>
                  <a:gd name="T7" fmla="*/ 3 h 1025"/>
                  <a:gd name="T8" fmla="*/ 0 w 684"/>
                  <a:gd name="T9" fmla="*/ 3 h 1025"/>
                  <a:gd name="T10" fmla="*/ 0 w 684"/>
                  <a:gd name="T11" fmla="*/ 3 h 1025"/>
                  <a:gd name="T12" fmla="*/ 0 w 684"/>
                  <a:gd name="T13" fmla="*/ 3 h 1025"/>
                  <a:gd name="T14" fmla="*/ 0 w 684"/>
                  <a:gd name="T15" fmla="*/ 3 h 1025"/>
                  <a:gd name="T16" fmla="*/ 0 w 684"/>
                  <a:gd name="T17" fmla="*/ 3 h 1025"/>
                  <a:gd name="T18" fmla="*/ 0 w 684"/>
                  <a:gd name="T19" fmla="*/ 3 h 1025"/>
                  <a:gd name="T20" fmla="*/ 0 w 684"/>
                  <a:gd name="T21" fmla="*/ 2 h 1025"/>
                  <a:gd name="T22" fmla="*/ 0 w 684"/>
                  <a:gd name="T23" fmla="*/ 2 h 1025"/>
                  <a:gd name="T24" fmla="*/ 0 w 684"/>
                  <a:gd name="T25" fmla="*/ 2 h 1025"/>
                  <a:gd name="T26" fmla="*/ 0 w 684"/>
                  <a:gd name="T27" fmla="*/ 2 h 1025"/>
                  <a:gd name="T28" fmla="*/ 0 w 684"/>
                  <a:gd name="T29" fmla="*/ 2 h 1025"/>
                  <a:gd name="T30" fmla="*/ 0 w 684"/>
                  <a:gd name="T31" fmla="*/ 2 h 1025"/>
                  <a:gd name="T32" fmla="*/ 0 w 684"/>
                  <a:gd name="T33" fmla="*/ 2 h 1025"/>
                  <a:gd name="T34" fmla="*/ 0 w 684"/>
                  <a:gd name="T35" fmla="*/ 2 h 1025"/>
                  <a:gd name="T36" fmla="*/ 0 w 684"/>
                  <a:gd name="T37" fmla="*/ 2 h 1025"/>
                  <a:gd name="T38" fmla="*/ 0 w 684"/>
                  <a:gd name="T39" fmla="*/ 1 h 1025"/>
                  <a:gd name="T40" fmla="*/ 0 w 684"/>
                  <a:gd name="T41" fmla="*/ 1 h 1025"/>
                  <a:gd name="T42" fmla="*/ 0 w 684"/>
                  <a:gd name="T43" fmla="*/ 1 h 1025"/>
                  <a:gd name="T44" fmla="*/ 0 w 684"/>
                  <a:gd name="T45" fmla="*/ 1 h 1025"/>
                  <a:gd name="T46" fmla="*/ 0 w 684"/>
                  <a:gd name="T47" fmla="*/ 1 h 1025"/>
                  <a:gd name="T48" fmla="*/ 0 w 684"/>
                  <a:gd name="T49" fmla="*/ 1 h 1025"/>
                  <a:gd name="T50" fmla="*/ 0 w 684"/>
                  <a:gd name="T51" fmla="*/ 1 h 1025"/>
                  <a:gd name="T52" fmla="*/ 0 w 684"/>
                  <a:gd name="T53" fmla="*/ 1 h 1025"/>
                  <a:gd name="T54" fmla="*/ 0 w 684"/>
                  <a:gd name="T55" fmla="*/ 1 h 1025"/>
                  <a:gd name="T56" fmla="*/ 0 w 684"/>
                  <a:gd name="T57" fmla="*/ 1 h 1025"/>
                  <a:gd name="T58" fmla="*/ 0 w 684"/>
                  <a:gd name="T59" fmla="*/ 1 h 1025"/>
                  <a:gd name="T60" fmla="*/ 0 w 684"/>
                  <a:gd name="T61" fmla="*/ 1 h 1025"/>
                  <a:gd name="T62" fmla="*/ 0 w 684"/>
                  <a:gd name="T63" fmla="*/ 1 h 1025"/>
                  <a:gd name="T64" fmla="*/ 0 w 684"/>
                  <a:gd name="T65" fmla="*/ 1 h 1025"/>
                  <a:gd name="T66" fmla="*/ 0 w 684"/>
                  <a:gd name="T67" fmla="*/ 1 h 1025"/>
                  <a:gd name="T68" fmla="*/ 0 w 684"/>
                  <a:gd name="T69" fmla="*/ 1 h 1025"/>
                  <a:gd name="T70" fmla="*/ 0 w 684"/>
                  <a:gd name="T71" fmla="*/ 1 h 1025"/>
                  <a:gd name="T72" fmla="*/ 0 w 684"/>
                  <a:gd name="T73" fmla="*/ 1 h 1025"/>
                  <a:gd name="T74" fmla="*/ 0 w 684"/>
                  <a:gd name="T75" fmla="*/ 1 h 1025"/>
                  <a:gd name="T76" fmla="*/ 0 w 684"/>
                  <a:gd name="T77" fmla="*/ 1 h 1025"/>
                  <a:gd name="T78" fmla="*/ 0 w 684"/>
                  <a:gd name="T79" fmla="*/ 1 h 1025"/>
                  <a:gd name="T80" fmla="*/ 0 w 684"/>
                  <a:gd name="T81" fmla="*/ 1 h 1025"/>
                  <a:gd name="T82" fmla="*/ 0 w 684"/>
                  <a:gd name="T83" fmla="*/ 1 h 1025"/>
                  <a:gd name="T84" fmla="*/ 0 w 684"/>
                  <a:gd name="T85" fmla="*/ 1 h 1025"/>
                  <a:gd name="T86" fmla="*/ 0 w 684"/>
                  <a:gd name="T87" fmla="*/ 1 h 1025"/>
                  <a:gd name="T88" fmla="*/ 0 w 684"/>
                  <a:gd name="T89" fmla="*/ 1 h 1025"/>
                  <a:gd name="T90" fmla="*/ 0 w 684"/>
                  <a:gd name="T91" fmla="*/ 1 h 1025"/>
                  <a:gd name="T92" fmla="*/ 0 w 684"/>
                  <a:gd name="T93" fmla="*/ 1 h 1025"/>
                  <a:gd name="T94" fmla="*/ 0 w 684"/>
                  <a:gd name="T95" fmla="*/ 1 h 1025"/>
                  <a:gd name="T96" fmla="*/ 0 w 684"/>
                  <a:gd name="T97" fmla="*/ 1 h 1025"/>
                  <a:gd name="T98" fmla="*/ 0 w 684"/>
                  <a:gd name="T99" fmla="*/ 1 h 1025"/>
                  <a:gd name="T100" fmla="*/ 0 w 684"/>
                  <a:gd name="T101" fmla="*/ 1 h 1025"/>
                  <a:gd name="T102" fmla="*/ 0 w 684"/>
                  <a:gd name="T103" fmla="*/ 2 h 1025"/>
                  <a:gd name="T104" fmla="*/ 0 w 684"/>
                  <a:gd name="T105" fmla="*/ 2 h 1025"/>
                  <a:gd name="T106" fmla="*/ 0 w 684"/>
                  <a:gd name="T107" fmla="*/ 2 h 1025"/>
                  <a:gd name="T108" fmla="*/ 0 w 684"/>
                  <a:gd name="T109" fmla="*/ 2 h 1025"/>
                  <a:gd name="T110" fmla="*/ 0 w 684"/>
                  <a:gd name="T111" fmla="*/ 2 h 1025"/>
                  <a:gd name="T112" fmla="*/ 0 w 684"/>
                  <a:gd name="T113" fmla="*/ 3 h 1025"/>
                  <a:gd name="T114" fmla="*/ 0 w 684"/>
                  <a:gd name="T115" fmla="*/ 3 h 1025"/>
                  <a:gd name="T116" fmla="*/ 0 w 684"/>
                  <a:gd name="T117" fmla="*/ 3 h 1025"/>
                  <a:gd name="T118" fmla="*/ 0 w 684"/>
                  <a:gd name="T119" fmla="*/ 3 h 1025"/>
                  <a:gd name="T120" fmla="*/ 0 w 684"/>
                  <a:gd name="T121" fmla="*/ 3 h 1025"/>
                  <a:gd name="T122" fmla="*/ 0 w 684"/>
                  <a:gd name="T123" fmla="*/ 3 h 102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84"/>
                  <a:gd name="T187" fmla="*/ 0 h 1025"/>
                  <a:gd name="T188" fmla="*/ 684 w 684"/>
                  <a:gd name="T189" fmla="*/ 1025 h 102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84" h="1025">
                    <a:moveTo>
                      <a:pt x="135" y="796"/>
                    </a:moveTo>
                    <a:lnTo>
                      <a:pt x="131" y="794"/>
                    </a:lnTo>
                    <a:lnTo>
                      <a:pt x="128" y="792"/>
                    </a:lnTo>
                    <a:lnTo>
                      <a:pt x="121" y="786"/>
                    </a:lnTo>
                    <a:lnTo>
                      <a:pt x="122" y="779"/>
                    </a:lnTo>
                    <a:lnTo>
                      <a:pt x="123" y="774"/>
                    </a:lnTo>
                    <a:lnTo>
                      <a:pt x="123" y="766"/>
                    </a:lnTo>
                    <a:lnTo>
                      <a:pt x="123" y="759"/>
                    </a:lnTo>
                    <a:lnTo>
                      <a:pt x="123" y="750"/>
                    </a:lnTo>
                    <a:lnTo>
                      <a:pt x="123" y="738"/>
                    </a:lnTo>
                    <a:lnTo>
                      <a:pt x="123" y="730"/>
                    </a:lnTo>
                    <a:lnTo>
                      <a:pt x="122" y="723"/>
                    </a:lnTo>
                    <a:lnTo>
                      <a:pt x="122" y="718"/>
                    </a:lnTo>
                    <a:lnTo>
                      <a:pt x="122" y="715"/>
                    </a:lnTo>
                    <a:lnTo>
                      <a:pt x="121" y="706"/>
                    </a:lnTo>
                    <a:lnTo>
                      <a:pt x="120" y="698"/>
                    </a:lnTo>
                    <a:lnTo>
                      <a:pt x="119" y="690"/>
                    </a:lnTo>
                    <a:lnTo>
                      <a:pt x="117" y="683"/>
                    </a:lnTo>
                    <a:lnTo>
                      <a:pt x="117" y="680"/>
                    </a:lnTo>
                    <a:lnTo>
                      <a:pt x="116" y="678"/>
                    </a:lnTo>
                    <a:lnTo>
                      <a:pt x="115" y="676"/>
                    </a:lnTo>
                    <a:lnTo>
                      <a:pt x="112" y="674"/>
                    </a:lnTo>
                    <a:lnTo>
                      <a:pt x="102" y="666"/>
                    </a:lnTo>
                    <a:lnTo>
                      <a:pt x="95" y="660"/>
                    </a:lnTo>
                    <a:lnTo>
                      <a:pt x="91" y="655"/>
                    </a:lnTo>
                    <a:lnTo>
                      <a:pt x="89" y="651"/>
                    </a:lnTo>
                    <a:lnTo>
                      <a:pt x="86" y="643"/>
                    </a:lnTo>
                    <a:lnTo>
                      <a:pt x="81" y="632"/>
                    </a:lnTo>
                    <a:lnTo>
                      <a:pt x="79" y="624"/>
                    </a:lnTo>
                    <a:lnTo>
                      <a:pt x="74" y="609"/>
                    </a:lnTo>
                    <a:lnTo>
                      <a:pt x="71" y="597"/>
                    </a:lnTo>
                    <a:lnTo>
                      <a:pt x="69" y="585"/>
                    </a:lnTo>
                    <a:lnTo>
                      <a:pt x="66" y="574"/>
                    </a:lnTo>
                    <a:lnTo>
                      <a:pt x="63" y="562"/>
                    </a:lnTo>
                    <a:lnTo>
                      <a:pt x="61" y="550"/>
                    </a:lnTo>
                    <a:lnTo>
                      <a:pt x="58" y="538"/>
                    </a:lnTo>
                    <a:lnTo>
                      <a:pt x="56" y="527"/>
                    </a:lnTo>
                    <a:lnTo>
                      <a:pt x="54" y="519"/>
                    </a:lnTo>
                    <a:lnTo>
                      <a:pt x="51" y="508"/>
                    </a:lnTo>
                    <a:lnTo>
                      <a:pt x="46" y="496"/>
                    </a:lnTo>
                    <a:lnTo>
                      <a:pt x="37" y="473"/>
                    </a:lnTo>
                    <a:lnTo>
                      <a:pt x="32" y="462"/>
                    </a:lnTo>
                    <a:lnTo>
                      <a:pt x="27" y="451"/>
                    </a:lnTo>
                    <a:lnTo>
                      <a:pt x="25" y="443"/>
                    </a:lnTo>
                    <a:lnTo>
                      <a:pt x="22" y="432"/>
                    </a:lnTo>
                    <a:lnTo>
                      <a:pt x="22" y="428"/>
                    </a:lnTo>
                    <a:lnTo>
                      <a:pt x="21" y="420"/>
                    </a:lnTo>
                    <a:lnTo>
                      <a:pt x="21" y="412"/>
                    </a:lnTo>
                    <a:lnTo>
                      <a:pt x="21" y="399"/>
                    </a:lnTo>
                    <a:lnTo>
                      <a:pt x="21" y="387"/>
                    </a:lnTo>
                    <a:lnTo>
                      <a:pt x="20" y="376"/>
                    </a:lnTo>
                    <a:lnTo>
                      <a:pt x="19" y="368"/>
                    </a:lnTo>
                    <a:lnTo>
                      <a:pt x="18" y="360"/>
                    </a:lnTo>
                    <a:lnTo>
                      <a:pt x="16" y="352"/>
                    </a:lnTo>
                    <a:lnTo>
                      <a:pt x="15" y="348"/>
                    </a:lnTo>
                    <a:lnTo>
                      <a:pt x="12" y="341"/>
                    </a:lnTo>
                    <a:lnTo>
                      <a:pt x="11" y="337"/>
                    </a:lnTo>
                    <a:lnTo>
                      <a:pt x="9" y="331"/>
                    </a:lnTo>
                    <a:lnTo>
                      <a:pt x="6" y="325"/>
                    </a:lnTo>
                    <a:lnTo>
                      <a:pt x="4" y="318"/>
                    </a:lnTo>
                    <a:lnTo>
                      <a:pt x="2" y="310"/>
                    </a:lnTo>
                    <a:lnTo>
                      <a:pt x="1" y="302"/>
                    </a:lnTo>
                    <a:lnTo>
                      <a:pt x="0" y="294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4"/>
                    </a:lnTo>
                    <a:lnTo>
                      <a:pt x="1" y="265"/>
                    </a:lnTo>
                    <a:lnTo>
                      <a:pt x="1" y="253"/>
                    </a:lnTo>
                    <a:lnTo>
                      <a:pt x="0" y="249"/>
                    </a:lnTo>
                    <a:lnTo>
                      <a:pt x="0" y="241"/>
                    </a:lnTo>
                    <a:lnTo>
                      <a:pt x="0" y="229"/>
                    </a:lnTo>
                    <a:lnTo>
                      <a:pt x="0" y="221"/>
                    </a:lnTo>
                    <a:lnTo>
                      <a:pt x="1" y="213"/>
                    </a:lnTo>
                    <a:lnTo>
                      <a:pt x="2" y="205"/>
                    </a:lnTo>
                    <a:lnTo>
                      <a:pt x="3" y="201"/>
                    </a:lnTo>
                    <a:lnTo>
                      <a:pt x="5" y="192"/>
                    </a:lnTo>
                    <a:lnTo>
                      <a:pt x="7" y="183"/>
                    </a:lnTo>
                    <a:lnTo>
                      <a:pt x="9" y="178"/>
                    </a:lnTo>
                    <a:lnTo>
                      <a:pt x="13" y="166"/>
                    </a:lnTo>
                    <a:lnTo>
                      <a:pt x="17" y="161"/>
                    </a:lnTo>
                    <a:lnTo>
                      <a:pt x="24" y="152"/>
                    </a:lnTo>
                    <a:lnTo>
                      <a:pt x="31" y="146"/>
                    </a:lnTo>
                    <a:lnTo>
                      <a:pt x="43" y="137"/>
                    </a:lnTo>
                    <a:lnTo>
                      <a:pt x="51" y="132"/>
                    </a:lnTo>
                    <a:lnTo>
                      <a:pt x="60" y="128"/>
                    </a:lnTo>
                    <a:lnTo>
                      <a:pt x="72" y="125"/>
                    </a:lnTo>
                    <a:lnTo>
                      <a:pt x="77" y="124"/>
                    </a:lnTo>
                    <a:lnTo>
                      <a:pt x="86" y="124"/>
                    </a:lnTo>
                    <a:lnTo>
                      <a:pt x="90" y="124"/>
                    </a:lnTo>
                    <a:lnTo>
                      <a:pt x="96" y="124"/>
                    </a:lnTo>
                    <a:lnTo>
                      <a:pt x="101" y="125"/>
                    </a:lnTo>
                    <a:lnTo>
                      <a:pt x="106" y="125"/>
                    </a:lnTo>
                    <a:lnTo>
                      <a:pt x="110" y="126"/>
                    </a:lnTo>
                    <a:lnTo>
                      <a:pt x="119" y="129"/>
                    </a:lnTo>
                    <a:lnTo>
                      <a:pt x="127" y="132"/>
                    </a:lnTo>
                    <a:lnTo>
                      <a:pt x="132" y="135"/>
                    </a:lnTo>
                    <a:lnTo>
                      <a:pt x="136" y="140"/>
                    </a:lnTo>
                    <a:lnTo>
                      <a:pt x="140" y="150"/>
                    </a:lnTo>
                    <a:lnTo>
                      <a:pt x="145" y="166"/>
                    </a:lnTo>
                    <a:lnTo>
                      <a:pt x="147" y="174"/>
                    </a:lnTo>
                    <a:lnTo>
                      <a:pt x="150" y="180"/>
                    </a:lnTo>
                    <a:lnTo>
                      <a:pt x="151" y="188"/>
                    </a:lnTo>
                    <a:lnTo>
                      <a:pt x="157" y="196"/>
                    </a:lnTo>
                    <a:lnTo>
                      <a:pt x="167" y="206"/>
                    </a:lnTo>
                    <a:lnTo>
                      <a:pt x="171" y="222"/>
                    </a:lnTo>
                    <a:lnTo>
                      <a:pt x="178" y="233"/>
                    </a:lnTo>
                    <a:lnTo>
                      <a:pt x="184" y="240"/>
                    </a:lnTo>
                    <a:lnTo>
                      <a:pt x="190" y="251"/>
                    </a:lnTo>
                    <a:lnTo>
                      <a:pt x="197" y="252"/>
                    </a:lnTo>
                    <a:lnTo>
                      <a:pt x="197" y="262"/>
                    </a:lnTo>
                    <a:lnTo>
                      <a:pt x="205" y="269"/>
                    </a:lnTo>
                    <a:lnTo>
                      <a:pt x="213" y="276"/>
                    </a:lnTo>
                    <a:lnTo>
                      <a:pt x="213" y="284"/>
                    </a:lnTo>
                    <a:lnTo>
                      <a:pt x="211" y="288"/>
                    </a:lnTo>
                    <a:lnTo>
                      <a:pt x="217" y="295"/>
                    </a:lnTo>
                    <a:lnTo>
                      <a:pt x="458" y="18"/>
                    </a:lnTo>
                    <a:lnTo>
                      <a:pt x="466" y="11"/>
                    </a:lnTo>
                    <a:lnTo>
                      <a:pt x="473" y="6"/>
                    </a:lnTo>
                    <a:lnTo>
                      <a:pt x="477" y="3"/>
                    </a:lnTo>
                    <a:lnTo>
                      <a:pt x="487" y="1"/>
                    </a:lnTo>
                    <a:lnTo>
                      <a:pt x="491" y="0"/>
                    </a:lnTo>
                    <a:lnTo>
                      <a:pt x="493" y="0"/>
                    </a:lnTo>
                    <a:lnTo>
                      <a:pt x="497" y="2"/>
                    </a:lnTo>
                    <a:lnTo>
                      <a:pt x="500" y="6"/>
                    </a:lnTo>
                    <a:lnTo>
                      <a:pt x="575" y="65"/>
                    </a:lnTo>
                    <a:lnTo>
                      <a:pt x="580" y="65"/>
                    </a:lnTo>
                    <a:lnTo>
                      <a:pt x="585" y="66"/>
                    </a:lnTo>
                    <a:lnTo>
                      <a:pt x="592" y="68"/>
                    </a:lnTo>
                    <a:lnTo>
                      <a:pt x="599" y="72"/>
                    </a:lnTo>
                    <a:lnTo>
                      <a:pt x="603" y="74"/>
                    </a:lnTo>
                    <a:lnTo>
                      <a:pt x="613" y="78"/>
                    </a:lnTo>
                    <a:lnTo>
                      <a:pt x="623" y="84"/>
                    </a:lnTo>
                    <a:lnTo>
                      <a:pt x="628" y="86"/>
                    </a:lnTo>
                    <a:lnTo>
                      <a:pt x="633" y="89"/>
                    </a:lnTo>
                    <a:lnTo>
                      <a:pt x="638" y="91"/>
                    </a:lnTo>
                    <a:lnTo>
                      <a:pt x="648" y="96"/>
                    </a:lnTo>
                    <a:lnTo>
                      <a:pt x="653" y="100"/>
                    </a:lnTo>
                    <a:lnTo>
                      <a:pt x="659" y="104"/>
                    </a:lnTo>
                    <a:lnTo>
                      <a:pt x="662" y="109"/>
                    </a:lnTo>
                    <a:lnTo>
                      <a:pt x="665" y="114"/>
                    </a:lnTo>
                    <a:lnTo>
                      <a:pt x="667" y="126"/>
                    </a:lnTo>
                    <a:lnTo>
                      <a:pt x="669" y="134"/>
                    </a:lnTo>
                    <a:lnTo>
                      <a:pt x="672" y="166"/>
                    </a:lnTo>
                    <a:lnTo>
                      <a:pt x="674" y="181"/>
                    </a:lnTo>
                    <a:lnTo>
                      <a:pt x="676" y="193"/>
                    </a:lnTo>
                    <a:lnTo>
                      <a:pt x="678" y="205"/>
                    </a:lnTo>
                    <a:lnTo>
                      <a:pt x="679" y="221"/>
                    </a:lnTo>
                    <a:lnTo>
                      <a:pt x="680" y="233"/>
                    </a:lnTo>
                    <a:lnTo>
                      <a:pt x="679" y="245"/>
                    </a:lnTo>
                    <a:lnTo>
                      <a:pt x="679" y="265"/>
                    </a:lnTo>
                    <a:lnTo>
                      <a:pt x="680" y="285"/>
                    </a:lnTo>
                    <a:lnTo>
                      <a:pt x="680" y="297"/>
                    </a:lnTo>
                    <a:lnTo>
                      <a:pt x="681" y="309"/>
                    </a:lnTo>
                    <a:lnTo>
                      <a:pt x="681" y="317"/>
                    </a:lnTo>
                    <a:lnTo>
                      <a:pt x="683" y="337"/>
                    </a:lnTo>
                    <a:lnTo>
                      <a:pt x="683" y="353"/>
                    </a:lnTo>
                    <a:lnTo>
                      <a:pt x="683" y="362"/>
                    </a:lnTo>
                    <a:lnTo>
                      <a:pt x="681" y="370"/>
                    </a:lnTo>
                    <a:lnTo>
                      <a:pt x="679" y="382"/>
                    </a:lnTo>
                    <a:lnTo>
                      <a:pt x="675" y="395"/>
                    </a:lnTo>
                    <a:lnTo>
                      <a:pt x="667" y="421"/>
                    </a:lnTo>
                    <a:lnTo>
                      <a:pt x="663" y="433"/>
                    </a:lnTo>
                    <a:lnTo>
                      <a:pt x="658" y="450"/>
                    </a:lnTo>
                    <a:lnTo>
                      <a:pt x="652" y="465"/>
                    </a:lnTo>
                    <a:lnTo>
                      <a:pt x="646" y="480"/>
                    </a:lnTo>
                    <a:lnTo>
                      <a:pt x="638" y="498"/>
                    </a:lnTo>
                    <a:lnTo>
                      <a:pt x="633" y="506"/>
                    </a:lnTo>
                    <a:lnTo>
                      <a:pt x="623" y="524"/>
                    </a:lnTo>
                    <a:lnTo>
                      <a:pt x="612" y="546"/>
                    </a:lnTo>
                    <a:lnTo>
                      <a:pt x="604" y="564"/>
                    </a:lnTo>
                    <a:lnTo>
                      <a:pt x="594" y="582"/>
                    </a:lnTo>
                    <a:lnTo>
                      <a:pt x="584" y="599"/>
                    </a:lnTo>
                    <a:lnTo>
                      <a:pt x="575" y="613"/>
                    </a:lnTo>
                    <a:lnTo>
                      <a:pt x="571" y="618"/>
                    </a:lnTo>
                    <a:lnTo>
                      <a:pt x="568" y="624"/>
                    </a:lnTo>
                    <a:lnTo>
                      <a:pt x="561" y="636"/>
                    </a:lnTo>
                    <a:lnTo>
                      <a:pt x="547" y="662"/>
                    </a:lnTo>
                    <a:lnTo>
                      <a:pt x="541" y="675"/>
                    </a:lnTo>
                    <a:lnTo>
                      <a:pt x="538" y="687"/>
                    </a:lnTo>
                    <a:lnTo>
                      <a:pt x="537" y="696"/>
                    </a:lnTo>
                    <a:lnTo>
                      <a:pt x="536" y="704"/>
                    </a:lnTo>
                    <a:lnTo>
                      <a:pt x="535" y="716"/>
                    </a:lnTo>
                    <a:lnTo>
                      <a:pt x="533" y="728"/>
                    </a:lnTo>
                    <a:lnTo>
                      <a:pt x="349" y="1024"/>
                    </a:lnTo>
                    <a:lnTo>
                      <a:pt x="141" y="841"/>
                    </a:lnTo>
                    <a:lnTo>
                      <a:pt x="135" y="79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68" name="Freeform 17"/>
              <p:cNvSpPr>
                <a:spLocks/>
              </p:cNvSpPr>
              <p:nvPr/>
            </p:nvSpPr>
            <p:spPr bwMode="auto">
              <a:xfrm>
                <a:off x="2525" y="1942"/>
                <a:ext cx="106" cy="165"/>
              </a:xfrm>
              <a:custGeom>
                <a:avLst/>
                <a:gdLst>
                  <a:gd name="T0" fmla="*/ 0 w 230"/>
                  <a:gd name="T1" fmla="*/ 1 h 301"/>
                  <a:gd name="T2" fmla="*/ 0 w 230"/>
                  <a:gd name="T3" fmla="*/ 1 h 301"/>
                  <a:gd name="T4" fmla="*/ 0 w 230"/>
                  <a:gd name="T5" fmla="*/ 1 h 301"/>
                  <a:gd name="T6" fmla="*/ 0 w 230"/>
                  <a:gd name="T7" fmla="*/ 1 h 301"/>
                  <a:gd name="T8" fmla="*/ 0 w 230"/>
                  <a:gd name="T9" fmla="*/ 1 h 301"/>
                  <a:gd name="T10" fmla="*/ 0 w 230"/>
                  <a:gd name="T11" fmla="*/ 1 h 301"/>
                  <a:gd name="T12" fmla="*/ 0 w 230"/>
                  <a:gd name="T13" fmla="*/ 1 h 301"/>
                  <a:gd name="T14" fmla="*/ 0 w 230"/>
                  <a:gd name="T15" fmla="*/ 1 h 301"/>
                  <a:gd name="T16" fmla="*/ 0 w 230"/>
                  <a:gd name="T17" fmla="*/ 0 h 301"/>
                  <a:gd name="T18" fmla="*/ 0 w 230"/>
                  <a:gd name="T19" fmla="*/ 0 h 301"/>
                  <a:gd name="T20" fmla="*/ 0 w 230"/>
                  <a:gd name="T21" fmla="*/ 1 h 301"/>
                  <a:gd name="T22" fmla="*/ 0 w 230"/>
                  <a:gd name="T23" fmla="*/ 1 h 301"/>
                  <a:gd name="T24" fmla="*/ 0 w 230"/>
                  <a:gd name="T25" fmla="*/ 1 h 301"/>
                  <a:gd name="T26" fmla="*/ 0 w 230"/>
                  <a:gd name="T27" fmla="*/ 1 h 301"/>
                  <a:gd name="T28" fmla="*/ 0 w 230"/>
                  <a:gd name="T29" fmla="*/ 1 h 301"/>
                  <a:gd name="T30" fmla="*/ 0 w 230"/>
                  <a:gd name="T31" fmla="*/ 1 h 301"/>
                  <a:gd name="T32" fmla="*/ 0 w 230"/>
                  <a:gd name="T33" fmla="*/ 1 h 301"/>
                  <a:gd name="T34" fmla="*/ 0 w 230"/>
                  <a:gd name="T35" fmla="*/ 1 h 301"/>
                  <a:gd name="T36" fmla="*/ 0 w 230"/>
                  <a:gd name="T37" fmla="*/ 1 h 301"/>
                  <a:gd name="T38" fmla="*/ 0 w 230"/>
                  <a:gd name="T39" fmla="*/ 1 h 301"/>
                  <a:gd name="T40" fmla="*/ 0 w 230"/>
                  <a:gd name="T41" fmla="*/ 1 h 301"/>
                  <a:gd name="T42" fmla="*/ 0 w 230"/>
                  <a:gd name="T43" fmla="*/ 1 h 301"/>
                  <a:gd name="T44" fmla="*/ 0 w 230"/>
                  <a:gd name="T45" fmla="*/ 1 h 301"/>
                  <a:gd name="T46" fmla="*/ 0 w 230"/>
                  <a:gd name="T47" fmla="*/ 1 h 301"/>
                  <a:gd name="T48" fmla="*/ 0 w 230"/>
                  <a:gd name="T49" fmla="*/ 1 h 301"/>
                  <a:gd name="T50" fmla="*/ 0 w 230"/>
                  <a:gd name="T51" fmla="*/ 1 h 301"/>
                  <a:gd name="T52" fmla="*/ 0 w 230"/>
                  <a:gd name="T53" fmla="*/ 1 h 301"/>
                  <a:gd name="T54" fmla="*/ 0 w 230"/>
                  <a:gd name="T55" fmla="*/ 1 h 301"/>
                  <a:gd name="T56" fmla="*/ 0 w 230"/>
                  <a:gd name="T57" fmla="*/ 1 h 301"/>
                  <a:gd name="T58" fmla="*/ 0 w 230"/>
                  <a:gd name="T59" fmla="*/ 1 h 301"/>
                  <a:gd name="T60" fmla="*/ 0 w 230"/>
                  <a:gd name="T61" fmla="*/ 1 h 301"/>
                  <a:gd name="T62" fmla="*/ 0 w 230"/>
                  <a:gd name="T63" fmla="*/ 1 h 301"/>
                  <a:gd name="T64" fmla="*/ 0 w 230"/>
                  <a:gd name="T65" fmla="*/ 1 h 301"/>
                  <a:gd name="T66" fmla="*/ 0 w 230"/>
                  <a:gd name="T67" fmla="*/ 1 h 301"/>
                  <a:gd name="T68" fmla="*/ 0 w 230"/>
                  <a:gd name="T69" fmla="*/ 1 h 301"/>
                  <a:gd name="T70" fmla="*/ 0 w 230"/>
                  <a:gd name="T71" fmla="*/ 1 h 301"/>
                  <a:gd name="T72" fmla="*/ 0 w 230"/>
                  <a:gd name="T73" fmla="*/ 1 h 301"/>
                  <a:gd name="T74" fmla="*/ 0 w 230"/>
                  <a:gd name="T75" fmla="*/ 1 h 301"/>
                  <a:gd name="T76" fmla="*/ 0 w 230"/>
                  <a:gd name="T77" fmla="*/ 1 h 301"/>
                  <a:gd name="T78" fmla="*/ 0 w 230"/>
                  <a:gd name="T79" fmla="*/ 1 h 30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30"/>
                  <a:gd name="T121" fmla="*/ 0 h 301"/>
                  <a:gd name="T122" fmla="*/ 230 w 230"/>
                  <a:gd name="T123" fmla="*/ 301 h 30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30" h="301">
                    <a:moveTo>
                      <a:pt x="0" y="64"/>
                    </a:moveTo>
                    <a:lnTo>
                      <a:pt x="0" y="60"/>
                    </a:lnTo>
                    <a:lnTo>
                      <a:pt x="1" y="52"/>
                    </a:lnTo>
                    <a:lnTo>
                      <a:pt x="3" y="46"/>
                    </a:lnTo>
                    <a:lnTo>
                      <a:pt x="6" y="42"/>
                    </a:lnTo>
                    <a:lnTo>
                      <a:pt x="9" y="38"/>
                    </a:lnTo>
                    <a:lnTo>
                      <a:pt x="16" y="32"/>
                    </a:lnTo>
                    <a:lnTo>
                      <a:pt x="20" y="28"/>
                    </a:lnTo>
                    <a:lnTo>
                      <a:pt x="27" y="22"/>
                    </a:lnTo>
                    <a:lnTo>
                      <a:pt x="31" y="18"/>
                    </a:lnTo>
                    <a:lnTo>
                      <a:pt x="39" y="12"/>
                    </a:lnTo>
                    <a:lnTo>
                      <a:pt x="45" y="8"/>
                    </a:lnTo>
                    <a:lnTo>
                      <a:pt x="51" y="6"/>
                    </a:lnTo>
                    <a:lnTo>
                      <a:pt x="60" y="3"/>
                    </a:lnTo>
                    <a:lnTo>
                      <a:pt x="64" y="2"/>
                    </a:lnTo>
                    <a:lnTo>
                      <a:pt x="68" y="1"/>
                    </a:lnTo>
                    <a:lnTo>
                      <a:pt x="73" y="1"/>
                    </a:lnTo>
                    <a:lnTo>
                      <a:pt x="77" y="0"/>
                    </a:lnTo>
                    <a:lnTo>
                      <a:pt x="81" y="0"/>
                    </a:lnTo>
                    <a:lnTo>
                      <a:pt x="90" y="0"/>
                    </a:lnTo>
                    <a:lnTo>
                      <a:pt x="95" y="1"/>
                    </a:lnTo>
                    <a:lnTo>
                      <a:pt x="100" y="2"/>
                    </a:lnTo>
                    <a:lnTo>
                      <a:pt x="104" y="3"/>
                    </a:lnTo>
                    <a:lnTo>
                      <a:pt x="109" y="5"/>
                    </a:lnTo>
                    <a:lnTo>
                      <a:pt x="114" y="6"/>
                    </a:lnTo>
                    <a:lnTo>
                      <a:pt x="119" y="8"/>
                    </a:lnTo>
                    <a:lnTo>
                      <a:pt x="123" y="11"/>
                    </a:lnTo>
                    <a:lnTo>
                      <a:pt x="129" y="14"/>
                    </a:lnTo>
                    <a:lnTo>
                      <a:pt x="132" y="16"/>
                    </a:lnTo>
                    <a:lnTo>
                      <a:pt x="137" y="19"/>
                    </a:lnTo>
                    <a:lnTo>
                      <a:pt x="141" y="23"/>
                    </a:lnTo>
                    <a:lnTo>
                      <a:pt x="143" y="26"/>
                    </a:lnTo>
                    <a:lnTo>
                      <a:pt x="147" y="31"/>
                    </a:lnTo>
                    <a:lnTo>
                      <a:pt x="151" y="36"/>
                    </a:lnTo>
                    <a:lnTo>
                      <a:pt x="157" y="47"/>
                    </a:lnTo>
                    <a:lnTo>
                      <a:pt x="225" y="238"/>
                    </a:lnTo>
                    <a:lnTo>
                      <a:pt x="227" y="246"/>
                    </a:lnTo>
                    <a:lnTo>
                      <a:pt x="229" y="254"/>
                    </a:lnTo>
                    <a:lnTo>
                      <a:pt x="229" y="258"/>
                    </a:lnTo>
                    <a:lnTo>
                      <a:pt x="229" y="262"/>
                    </a:lnTo>
                    <a:lnTo>
                      <a:pt x="227" y="267"/>
                    </a:lnTo>
                    <a:lnTo>
                      <a:pt x="225" y="269"/>
                    </a:lnTo>
                    <a:lnTo>
                      <a:pt x="224" y="271"/>
                    </a:lnTo>
                    <a:lnTo>
                      <a:pt x="218" y="276"/>
                    </a:lnTo>
                    <a:lnTo>
                      <a:pt x="211" y="280"/>
                    </a:lnTo>
                    <a:lnTo>
                      <a:pt x="201" y="284"/>
                    </a:lnTo>
                    <a:lnTo>
                      <a:pt x="195" y="287"/>
                    </a:lnTo>
                    <a:lnTo>
                      <a:pt x="187" y="291"/>
                    </a:lnTo>
                    <a:lnTo>
                      <a:pt x="178" y="294"/>
                    </a:lnTo>
                    <a:lnTo>
                      <a:pt x="165" y="296"/>
                    </a:lnTo>
                    <a:lnTo>
                      <a:pt x="152" y="298"/>
                    </a:lnTo>
                    <a:lnTo>
                      <a:pt x="148" y="298"/>
                    </a:lnTo>
                    <a:lnTo>
                      <a:pt x="139" y="300"/>
                    </a:lnTo>
                    <a:lnTo>
                      <a:pt x="135" y="299"/>
                    </a:lnTo>
                    <a:lnTo>
                      <a:pt x="126" y="299"/>
                    </a:lnTo>
                    <a:lnTo>
                      <a:pt x="117" y="298"/>
                    </a:lnTo>
                    <a:lnTo>
                      <a:pt x="112" y="296"/>
                    </a:lnTo>
                    <a:lnTo>
                      <a:pt x="107" y="294"/>
                    </a:lnTo>
                    <a:lnTo>
                      <a:pt x="104" y="291"/>
                    </a:lnTo>
                    <a:lnTo>
                      <a:pt x="101" y="288"/>
                    </a:lnTo>
                    <a:lnTo>
                      <a:pt x="98" y="284"/>
                    </a:lnTo>
                    <a:lnTo>
                      <a:pt x="94" y="280"/>
                    </a:lnTo>
                    <a:lnTo>
                      <a:pt x="90" y="276"/>
                    </a:lnTo>
                    <a:lnTo>
                      <a:pt x="85" y="269"/>
                    </a:lnTo>
                    <a:lnTo>
                      <a:pt x="81" y="262"/>
                    </a:lnTo>
                    <a:lnTo>
                      <a:pt x="79" y="258"/>
                    </a:lnTo>
                    <a:lnTo>
                      <a:pt x="75" y="250"/>
                    </a:lnTo>
                    <a:lnTo>
                      <a:pt x="71" y="243"/>
                    </a:lnTo>
                    <a:lnTo>
                      <a:pt x="67" y="235"/>
                    </a:lnTo>
                    <a:lnTo>
                      <a:pt x="55" y="217"/>
                    </a:lnTo>
                    <a:lnTo>
                      <a:pt x="46" y="202"/>
                    </a:lnTo>
                    <a:lnTo>
                      <a:pt x="42" y="195"/>
                    </a:lnTo>
                    <a:lnTo>
                      <a:pt x="36" y="184"/>
                    </a:lnTo>
                    <a:lnTo>
                      <a:pt x="30" y="173"/>
                    </a:lnTo>
                    <a:lnTo>
                      <a:pt x="27" y="166"/>
                    </a:lnTo>
                    <a:lnTo>
                      <a:pt x="23" y="157"/>
                    </a:lnTo>
                    <a:lnTo>
                      <a:pt x="19" y="143"/>
                    </a:lnTo>
                    <a:lnTo>
                      <a:pt x="14" y="131"/>
                    </a:lnTo>
                    <a:lnTo>
                      <a:pt x="12" y="123"/>
                    </a:lnTo>
                    <a:lnTo>
                      <a:pt x="0" y="6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69" name="Freeform 18"/>
              <p:cNvSpPr>
                <a:spLocks/>
              </p:cNvSpPr>
              <p:nvPr/>
            </p:nvSpPr>
            <p:spPr bwMode="auto">
              <a:xfrm>
                <a:off x="2698" y="1940"/>
                <a:ext cx="27" cy="32"/>
              </a:xfrm>
              <a:custGeom>
                <a:avLst/>
                <a:gdLst>
                  <a:gd name="T0" fmla="*/ 0 w 58"/>
                  <a:gd name="T1" fmla="*/ 0 h 59"/>
                  <a:gd name="T2" fmla="*/ 0 w 58"/>
                  <a:gd name="T3" fmla="*/ 1 h 59"/>
                  <a:gd name="T4" fmla="*/ 0 w 58"/>
                  <a:gd name="T5" fmla="*/ 1 h 59"/>
                  <a:gd name="T6" fmla="*/ 0 w 58"/>
                  <a:gd name="T7" fmla="*/ 1 h 59"/>
                  <a:gd name="T8" fmla="*/ 0 w 58"/>
                  <a:gd name="T9" fmla="*/ 1 h 59"/>
                  <a:gd name="T10" fmla="*/ 0 w 58"/>
                  <a:gd name="T11" fmla="*/ 1 h 59"/>
                  <a:gd name="T12" fmla="*/ 0 w 58"/>
                  <a:gd name="T13" fmla="*/ 1 h 59"/>
                  <a:gd name="T14" fmla="*/ 0 w 58"/>
                  <a:gd name="T15" fmla="*/ 1 h 59"/>
                  <a:gd name="T16" fmla="*/ 0 w 58"/>
                  <a:gd name="T17" fmla="*/ 1 h 59"/>
                  <a:gd name="T18" fmla="*/ 0 w 58"/>
                  <a:gd name="T19" fmla="*/ 1 h 59"/>
                  <a:gd name="T20" fmla="*/ 0 w 58"/>
                  <a:gd name="T21" fmla="*/ 1 h 59"/>
                  <a:gd name="T22" fmla="*/ 0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0 w 58"/>
                  <a:gd name="T29" fmla="*/ 1 h 59"/>
                  <a:gd name="T30" fmla="*/ 0 w 58"/>
                  <a:gd name="T31" fmla="*/ 0 h 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8"/>
                  <a:gd name="T49" fmla="*/ 0 h 59"/>
                  <a:gd name="T50" fmla="*/ 58 w 58"/>
                  <a:gd name="T51" fmla="*/ 59 h 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8" h="59">
                    <a:moveTo>
                      <a:pt x="11" y="0"/>
                    </a:moveTo>
                    <a:lnTo>
                      <a:pt x="54" y="35"/>
                    </a:lnTo>
                    <a:lnTo>
                      <a:pt x="57" y="51"/>
                    </a:lnTo>
                    <a:lnTo>
                      <a:pt x="49" y="58"/>
                    </a:lnTo>
                    <a:lnTo>
                      <a:pt x="45" y="57"/>
                    </a:lnTo>
                    <a:lnTo>
                      <a:pt x="38" y="54"/>
                    </a:lnTo>
                    <a:lnTo>
                      <a:pt x="32" y="51"/>
                    </a:lnTo>
                    <a:lnTo>
                      <a:pt x="28" y="48"/>
                    </a:lnTo>
                    <a:lnTo>
                      <a:pt x="23" y="45"/>
                    </a:lnTo>
                    <a:lnTo>
                      <a:pt x="19" y="42"/>
                    </a:lnTo>
                    <a:lnTo>
                      <a:pt x="15" y="38"/>
                    </a:lnTo>
                    <a:lnTo>
                      <a:pt x="9" y="35"/>
                    </a:lnTo>
                    <a:lnTo>
                      <a:pt x="4" y="30"/>
                    </a:lnTo>
                    <a:lnTo>
                      <a:pt x="3" y="27"/>
                    </a:lnTo>
                    <a:lnTo>
                      <a:pt x="0" y="8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70" name="Freeform 19"/>
              <p:cNvSpPr>
                <a:spLocks/>
              </p:cNvSpPr>
              <p:nvPr/>
            </p:nvSpPr>
            <p:spPr bwMode="auto">
              <a:xfrm>
                <a:off x="2696" y="1936"/>
                <a:ext cx="8" cy="22"/>
              </a:xfrm>
              <a:custGeom>
                <a:avLst/>
                <a:gdLst>
                  <a:gd name="T0" fmla="*/ 0 w 17"/>
                  <a:gd name="T1" fmla="*/ 0 h 40"/>
                  <a:gd name="T2" fmla="*/ 0 w 17"/>
                  <a:gd name="T3" fmla="*/ 1 h 40"/>
                  <a:gd name="T4" fmla="*/ 0 w 17"/>
                  <a:gd name="T5" fmla="*/ 1 h 40"/>
                  <a:gd name="T6" fmla="*/ 0 w 17"/>
                  <a:gd name="T7" fmla="*/ 1 h 40"/>
                  <a:gd name="T8" fmla="*/ 0 w 17"/>
                  <a:gd name="T9" fmla="*/ 1 h 40"/>
                  <a:gd name="T10" fmla="*/ 0 w 17"/>
                  <a:gd name="T11" fmla="*/ 1 h 40"/>
                  <a:gd name="T12" fmla="*/ 0 w 17"/>
                  <a:gd name="T13" fmla="*/ 1 h 40"/>
                  <a:gd name="T14" fmla="*/ 0 w 17"/>
                  <a:gd name="T15" fmla="*/ 1 h 40"/>
                  <a:gd name="T16" fmla="*/ 0 w 17"/>
                  <a:gd name="T17" fmla="*/ 1 h 40"/>
                  <a:gd name="T18" fmla="*/ 0 w 17"/>
                  <a:gd name="T19" fmla="*/ 1 h 40"/>
                  <a:gd name="T20" fmla="*/ 0 w 17"/>
                  <a:gd name="T21" fmla="*/ 1 h 40"/>
                  <a:gd name="T22" fmla="*/ 0 w 17"/>
                  <a:gd name="T23" fmla="*/ 1 h 40"/>
                  <a:gd name="T24" fmla="*/ 0 w 17"/>
                  <a:gd name="T25" fmla="*/ 1 h 40"/>
                  <a:gd name="T26" fmla="*/ 0 w 17"/>
                  <a:gd name="T27" fmla="*/ 1 h 40"/>
                  <a:gd name="T28" fmla="*/ 0 w 17"/>
                  <a:gd name="T29" fmla="*/ 1 h 40"/>
                  <a:gd name="T30" fmla="*/ 0 w 17"/>
                  <a:gd name="T31" fmla="*/ 1 h 40"/>
                  <a:gd name="T32" fmla="*/ 0 w 17"/>
                  <a:gd name="T33" fmla="*/ 1 h 40"/>
                  <a:gd name="T34" fmla="*/ 0 w 17"/>
                  <a:gd name="T35" fmla="*/ 1 h 40"/>
                  <a:gd name="T36" fmla="*/ 0 w 17"/>
                  <a:gd name="T37" fmla="*/ 1 h 40"/>
                  <a:gd name="T38" fmla="*/ 0 w 17"/>
                  <a:gd name="T39" fmla="*/ 1 h 40"/>
                  <a:gd name="T40" fmla="*/ 0 w 17"/>
                  <a:gd name="T41" fmla="*/ 0 h 40"/>
                  <a:gd name="T42" fmla="*/ 0 w 17"/>
                  <a:gd name="T43" fmla="*/ 0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40"/>
                  <a:gd name="T68" fmla="*/ 17 w 17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40">
                    <a:moveTo>
                      <a:pt x="7" y="0"/>
                    </a:moveTo>
                    <a:lnTo>
                      <a:pt x="9" y="1"/>
                    </a:lnTo>
                    <a:lnTo>
                      <a:pt x="12" y="4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2" y="14"/>
                    </a:lnTo>
                    <a:lnTo>
                      <a:pt x="11" y="19"/>
                    </a:lnTo>
                    <a:lnTo>
                      <a:pt x="11" y="23"/>
                    </a:lnTo>
                    <a:lnTo>
                      <a:pt x="11" y="32"/>
                    </a:lnTo>
                    <a:lnTo>
                      <a:pt x="12" y="39"/>
                    </a:lnTo>
                    <a:lnTo>
                      <a:pt x="6" y="34"/>
                    </a:lnTo>
                    <a:lnTo>
                      <a:pt x="5" y="32"/>
                    </a:lnTo>
                    <a:lnTo>
                      <a:pt x="3" y="30"/>
                    </a:lnTo>
                    <a:lnTo>
                      <a:pt x="2" y="27"/>
                    </a:lnTo>
                    <a:lnTo>
                      <a:pt x="1" y="23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2" y="8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71" name="Freeform 20"/>
              <p:cNvSpPr>
                <a:spLocks/>
              </p:cNvSpPr>
              <p:nvPr/>
            </p:nvSpPr>
            <p:spPr bwMode="auto">
              <a:xfrm>
                <a:off x="2691" y="1777"/>
                <a:ext cx="38" cy="5"/>
              </a:xfrm>
              <a:custGeom>
                <a:avLst/>
                <a:gdLst>
                  <a:gd name="T0" fmla="*/ 0 w 82"/>
                  <a:gd name="T1" fmla="*/ 0 h 10"/>
                  <a:gd name="T2" fmla="*/ 0 w 82"/>
                  <a:gd name="T3" fmla="*/ 1 h 10"/>
                  <a:gd name="T4" fmla="*/ 0 w 82"/>
                  <a:gd name="T5" fmla="*/ 1 h 10"/>
                  <a:gd name="T6" fmla="*/ 0 w 82"/>
                  <a:gd name="T7" fmla="*/ 1 h 10"/>
                  <a:gd name="T8" fmla="*/ 0 w 82"/>
                  <a:gd name="T9" fmla="*/ 1 h 10"/>
                  <a:gd name="T10" fmla="*/ 0 w 82"/>
                  <a:gd name="T11" fmla="*/ 1 h 10"/>
                  <a:gd name="T12" fmla="*/ 0 w 82"/>
                  <a:gd name="T13" fmla="*/ 1 h 10"/>
                  <a:gd name="T14" fmla="*/ 0 w 82"/>
                  <a:gd name="T15" fmla="*/ 1 h 10"/>
                  <a:gd name="T16" fmla="*/ 0 w 82"/>
                  <a:gd name="T17" fmla="*/ 1 h 10"/>
                  <a:gd name="T18" fmla="*/ 0 w 82"/>
                  <a:gd name="T19" fmla="*/ 1 h 10"/>
                  <a:gd name="T20" fmla="*/ 0 w 82"/>
                  <a:gd name="T21" fmla="*/ 1 h 10"/>
                  <a:gd name="T22" fmla="*/ 0 w 82"/>
                  <a:gd name="T23" fmla="*/ 1 h 10"/>
                  <a:gd name="T24" fmla="*/ 0 w 82"/>
                  <a:gd name="T25" fmla="*/ 1 h 10"/>
                  <a:gd name="T26" fmla="*/ 0 w 82"/>
                  <a:gd name="T27" fmla="*/ 1 h 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2"/>
                  <a:gd name="T43" fmla="*/ 0 h 10"/>
                  <a:gd name="T44" fmla="*/ 82 w 82"/>
                  <a:gd name="T45" fmla="*/ 10 h 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2" h="10">
                    <a:moveTo>
                      <a:pt x="81" y="0"/>
                    </a:moveTo>
                    <a:lnTo>
                      <a:pt x="77" y="1"/>
                    </a:lnTo>
                    <a:lnTo>
                      <a:pt x="68" y="3"/>
                    </a:lnTo>
                    <a:lnTo>
                      <a:pt x="63" y="4"/>
                    </a:lnTo>
                    <a:lnTo>
                      <a:pt x="55" y="5"/>
                    </a:lnTo>
                    <a:lnTo>
                      <a:pt x="46" y="7"/>
                    </a:lnTo>
                    <a:lnTo>
                      <a:pt x="37" y="8"/>
                    </a:lnTo>
                    <a:lnTo>
                      <a:pt x="29" y="9"/>
                    </a:lnTo>
                    <a:lnTo>
                      <a:pt x="25" y="9"/>
                    </a:lnTo>
                    <a:lnTo>
                      <a:pt x="18" y="9"/>
                    </a:lnTo>
                    <a:lnTo>
                      <a:pt x="11" y="8"/>
                    </a:lnTo>
                    <a:lnTo>
                      <a:pt x="6" y="6"/>
                    </a:lnTo>
                    <a:lnTo>
                      <a:pt x="4" y="5"/>
                    </a:lnTo>
                    <a:lnTo>
                      <a:pt x="0" y="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72" name="Freeform 21"/>
              <p:cNvSpPr>
                <a:spLocks/>
              </p:cNvSpPr>
              <p:nvPr/>
            </p:nvSpPr>
            <p:spPr bwMode="auto">
              <a:xfrm>
                <a:off x="2705" y="1782"/>
                <a:ext cx="23" cy="3"/>
              </a:xfrm>
              <a:custGeom>
                <a:avLst/>
                <a:gdLst>
                  <a:gd name="T0" fmla="*/ 0 w 50"/>
                  <a:gd name="T1" fmla="*/ 0 h 5"/>
                  <a:gd name="T2" fmla="*/ 0 w 50"/>
                  <a:gd name="T3" fmla="*/ 1 h 5"/>
                  <a:gd name="T4" fmla="*/ 0 w 50"/>
                  <a:gd name="T5" fmla="*/ 1 h 5"/>
                  <a:gd name="T6" fmla="*/ 0 w 50"/>
                  <a:gd name="T7" fmla="*/ 1 h 5"/>
                  <a:gd name="T8" fmla="*/ 0 w 50"/>
                  <a:gd name="T9" fmla="*/ 1 h 5"/>
                  <a:gd name="T10" fmla="*/ 0 w 50"/>
                  <a:gd name="T11" fmla="*/ 1 h 5"/>
                  <a:gd name="T12" fmla="*/ 0 w 50"/>
                  <a:gd name="T13" fmla="*/ 1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5"/>
                  <a:gd name="T23" fmla="*/ 50 w 50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5">
                    <a:moveTo>
                      <a:pt x="49" y="0"/>
                    </a:moveTo>
                    <a:lnTo>
                      <a:pt x="40" y="1"/>
                    </a:lnTo>
                    <a:lnTo>
                      <a:pt x="32" y="3"/>
                    </a:lnTo>
                    <a:lnTo>
                      <a:pt x="24" y="3"/>
                    </a:lnTo>
                    <a:lnTo>
                      <a:pt x="18" y="3"/>
                    </a:lnTo>
                    <a:lnTo>
                      <a:pt x="10" y="3"/>
                    </a:lnTo>
                    <a:lnTo>
                      <a:pt x="0" y="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73" name="Freeform 22"/>
              <p:cNvSpPr>
                <a:spLocks/>
              </p:cNvSpPr>
              <p:nvPr/>
            </p:nvSpPr>
            <p:spPr bwMode="auto">
              <a:xfrm>
                <a:off x="2702" y="1853"/>
                <a:ext cx="25" cy="3"/>
              </a:xfrm>
              <a:custGeom>
                <a:avLst/>
                <a:gdLst>
                  <a:gd name="T0" fmla="*/ 0 w 55"/>
                  <a:gd name="T1" fmla="*/ 0 h 6"/>
                  <a:gd name="T2" fmla="*/ 0 w 55"/>
                  <a:gd name="T3" fmla="*/ 0 h 6"/>
                  <a:gd name="T4" fmla="*/ 0 w 55"/>
                  <a:gd name="T5" fmla="*/ 1 h 6"/>
                  <a:gd name="T6" fmla="*/ 0 w 55"/>
                  <a:gd name="T7" fmla="*/ 1 h 6"/>
                  <a:gd name="T8" fmla="*/ 0 w 55"/>
                  <a:gd name="T9" fmla="*/ 1 h 6"/>
                  <a:gd name="T10" fmla="*/ 0 w 55"/>
                  <a:gd name="T11" fmla="*/ 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6"/>
                  <a:gd name="T20" fmla="*/ 55 w 5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6">
                    <a:moveTo>
                      <a:pt x="54" y="0"/>
                    </a:moveTo>
                    <a:lnTo>
                      <a:pt x="44" y="0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14" y="3"/>
                    </a:lnTo>
                    <a:lnTo>
                      <a:pt x="0" y="5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74" name="Line 23"/>
              <p:cNvSpPr>
                <a:spLocks noChangeShapeType="1"/>
              </p:cNvSpPr>
              <p:nvPr/>
            </p:nvSpPr>
            <p:spPr bwMode="auto">
              <a:xfrm flipH="1">
                <a:off x="2697" y="1859"/>
                <a:ext cx="12" cy="1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75" name="Freeform 24"/>
              <p:cNvSpPr>
                <a:spLocks/>
              </p:cNvSpPr>
              <p:nvPr/>
            </p:nvSpPr>
            <p:spPr bwMode="auto">
              <a:xfrm>
                <a:off x="2698" y="1869"/>
                <a:ext cx="32" cy="5"/>
              </a:xfrm>
              <a:custGeom>
                <a:avLst/>
                <a:gdLst>
                  <a:gd name="T0" fmla="*/ 0 w 70"/>
                  <a:gd name="T1" fmla="*/ 1 h 9"/>
                  <a:gd name="T2" fmla="*/ 0 w 70"/>
                  <a:gd name="T3" fmla="*/ 1 h 9"/>
                  <a:gd name="T4" fmla="*/ 0 w 70"/>
                  <a:gd name="T5" fmla="*/ 1 h 9"/>
                  <a:gd name="T6" fmla="*/ 0 w 70"/>
                  <a:gd name="T7" fmla="*/ 1 h 9"/>
                  <a:gd name="T8" fmla="*/ 0 w 70"/>
                  <a:gd name="T9" fmla="*/ 1 h 9"/>
                  <a:gd name="T10" fmla="*/ 0 w 70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9"/>
                  <a:gd name="T20" fmla="*/ 70 w 70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9">
                    <a:moveTo>
                      <a:pt x="69" y="7"/>
                    </a:moveTo>
                    <a:lnTo>
                      <a:pt x="51" y="8"/>
                    </a:lnTo>
                    <a:lnTo>
                      <a:pt x="38" y="8"/>
                    </a:lnTo>
                    <a:lnTo>
                      <a:pt x="31" y="7"/>
                    </a:lnTo>
                    <a:lnTo>
                      <a:pt x="19" y="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76" name="Line 25"/>
              <p:cNvSpPr>
                <a:spLocks noChangeShapeType="1"/>
              </p:cNvSpPr>
              <p:nvPr/>
            </p:nvSpPr>
            <p:spPr bwMode="auto">
              <a:xfrm flipH="1" flipV="1">
                <a:off x="2690" y="1864"/>
                <a:ext cx="5" cy="6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77" name="Freeform 26"/>
              <p:cNvSpPr>
                <a:spLocks/>
              </p:cNvSpPr>
              <p:nvPr/>
            </p:nvSpPr>
            <p:spPr bwMode="auto">
              <a:xfrm>
                <a:off x="2710" y="1941"/>
                <a:ext cx="28" cy="3"/>
              </a:xfrm>
              <a:custGeom>
                <a:avLst/>
                <a:gdLst>
                  <a:gd name="T0" fmla="*/ 0 w 61"/>
                  <a:gd name="T1" fmla="*/ 1 h 6"/>
                  <a:gd name="T2" fmla="*/ 0 w 61"/>
                  <a:gd name="T3" fmla="*/ 1 h 6"/>
                  <a:gd name="T4" fmla="*/ 0 w 61"/>
                  <a:gd name="T5" fmla="*/ 1 h 6"/>
                  <a:gd name="T6" fmla="*/ 0 w 61"/>
                  <a:gd name="T7" fmla="*/ 1 h 6"/>
                  <a:gd name="T8" fmla="*/ 0 w 61"/>
                  <a:gd name="T9" fmla="*/ 0 h 6"/>
                  <a:gd name="T10" fmla="*/ 0 w 61"/>
                  <a:gd name="T11" fmla="*/ 0 h 6"/>
                  <a:gd name="T12" fmla="*/ 0 w 61"/>
                  <a:gd name="T13" fmla="*/ 1 h 6"/>
                  <a:gd name="T14" fmla="*/ 0 w 61"/>
                  <a:gd name="T15" fmla="*/ 1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"/>
                  <a:gd name="T25" fmla="*/ 0 h 6"/>
                  <a:gd name="T26" fmla="*/ 61 w 61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" h="6">
                    <a:moveTo>
                      <a:pt x="60" y="5"/>
                    </a:moveTo>
                    <a:lnTo>
                      <a:pt x="49" y="3"/>
                    </a:lnTo>
                    <a:lnTo>
                      <a:pt x="43" y="1"/>
                    </a:lnTo>
                    <a:lnTo>
                      <a:pt x="32" y="1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0" y="3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78" name="Freeform 27"/>
              <p:cNvSpPr>
                <a:spLocks/>
              </p:cNvSpPr>
              <p:nvPr/>
            </p:nvSpPr>
            <p:spPr bwMode="auto">
              <a:xfrm>
                <a:off x="2711" y="1946"/>
                <a:ext cx="17" cy="2"/>
              </a:xfrm>
              <a:custGeom>
                <a:avLst/>
                <a:gdLst>
                  <a:gd name="T0" fmla="*/ 0 w 38"/>
                  <a:gd name="T1" fmla="*/ 1 h 4"/>
                  <a:gd name="T2" fmla="*/ 0 w 38"/>
                  <a:gd name="T3" fmla="*/ 1 h 4"/>
                  <a:gd name="T4" fmla="*/ 0 w 38"/>
                  <a:gd name="T5" fmla="*/ 0 h 4"/>
                  <a:gd name="T6" fmla="*/ 0 w 3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4"/>
                  <a:gd name="T14" fmla="*/ 38 w 38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4">
                    <a:moveTo>
                      <a:pt x="37" y="3"/>
                    </a:moveTo>
                    <a:lnTo>
                      <a:pt x="20" y="1"/>
                    </a:ln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79" name="Freeform 28"/>
              <p:cNvSpPr>
                <a:spLocks/>
              </p:cNvSpPr>
              <p:nvPr/>
            </p:nvSpPr>
            <p:spPr bwMode="auto">
              <a:xfrm>
                <a:off x="2682" y="2007"/>
                <a:ext cx="53" cy="40"/>
              </a:xfrm>
              <a:custGeom>
                <a:avLst/>
                <a:gdLst>
                  <a:gd name="T0" fmla="*/ 0 w 117"/>
                  <a:gd name="T1" fmla="*/ 0 h 74"/>
                  <a:gd name="T2" fmla="*/ 0 w 117"/>
                  <a:gd name="T3" fmla="*/ 1 h 74"/>
                  <a:gd name="T4" fmla="*/ 0 w 117"/>
                  <a:gd name="T5" fmla="*/ 1 h 74"/>
                  <a:gd name="T6" fmla="*/ 0 w 117"/>
                  <a:gd name="T7" fmla="*/ 1 h 74"/>
                  <a:gd name="T8" fmla="*/ 0 w 117"/>
                  <a:gd name="T9" fmla="*/ 1 h 74"/>
                  <a:gd name="T10" fmla="*/ 0 w 117"/>
                  <a:gd name="T11" fmla="*/ 1 h 74"/>
                  <a:gd name="T12" fmla="*/ 0 w 117"/>
                  <a:gd name="T13" fmla="*/ 1 h 74"/>
                  <a:gd name="T14" fmla="*/ 0 w 117"/>
                  <a:gd name="T15" fmla="*/ 1 h 74"/>
                  <a:gd name="T16" fmla="*/ 0 w 117"/>
                  <a:gd name="T17" fmla="*/ 1 h 74"/>
                  <a:gd name="T18" fmla="*/ 0 w 117"/>
                  <a:gd name="T19" fmla="*/ 1 h 74"/>
                  <a:gd name="T20" fmla="*/ 0 w 117"/>
                  <a:gd name="T21" fmla="*/ 1 h 74"/>
                  <a:gd name="T22" fmla="*/ 0 w 117"/>
                  <a:gd name="T23" fmla="*/ 1 h 74"/>
                  <a:gd name="T24" fmla="*/ 0 w 117"/>
                  <a:gd name="T25" fmla="*/ 1 h 74"/>
                  <a:gd name="T26" fmla="*/ 0 w 117"/>
                  <a:gd name="T27" fmla="*/ 1 h 74"/>
                  <a:gd name="T28" fmla="*/ 0 w 117"/>
                  <a:gd name="T29" fmla="*/ 1 h 74"/>
                  <a:gd name="T30" fmla="*/ 0 w 117"/>
                  <a:gd name="T31" fmla="*/ 1 h 74"/>
                  <a:gd name="T32" fmla="*/ 0 w 117"/>
                  <a:gd name="T33" fmla="*/ 1 h 74"/>
                  <a:gd name="T34" fmla="*/ 0 w 117"/>
                  <a:gd name="T35" fmla="*/ 1 h 74"/>
                  <a:gd name="T36" fmla="*/ 0 w 117"/>
                  <a:gd name="T37" fmla="*/ 1 h 74"/>
                  <a:gd name="T38" fmla="*/ 0 w 117"/>
                  <a:gd name="T39" fmla="*/ 1 h 74"/>
                  <a:gd name="T40" fmla="*/ 0 w 117"/>
                  <a:gd name="T41" fmla="*/ 1 h 74"/>
                  <a:gd name="T42" fmla="*/ 0 w 117"/>
                  <a:gd name="T43" fmla="*/ 1 h 74"/>
                  <a:gd name="T44" fmla="*/ 0 w 117"/>
                  <a:gd name="T45" fmla="*/ 1 h 74"/>
                  <a:gd name="T46" fmla="*/ 0 w 117"/>
                  <a:gd name="T47" fmla="*/ 1 h 74"/>
                  <a:gd name="T48" fmla="*/ 0 w 117"/>
                  <a:gd name="T49" fmla="*/ 1 h 74"/>
                  <a:gd name="T50" fmla="*/ 0 w 117"/>
                  <a:gd name="T51" fmla="*/ 1 h 74"/>
                  <a:gd name="T52" fmla="*/ 0 w 117"/>
                  <a:gd name="T53" fmla="*/ 1 h 7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7"/>
                  <a:gd name="T82" fmla="*/ 0 h 74"/>
                  <a:gd name="T83" fmla="*/ 117 w 117"/>
                  <a:gd name="T84" fmla="*/ 74 h 7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7" h="74">
                    <a:moveTo>
                      <a:pt x="0" y="0"/>
                    </a:moveTo>
                    <a:lnTo>
                      <a:pt x="4" y="7"/>
                    </a:lnTo>
                    <a:lnTo>
                      <a:pt x="7" y="11"/>
                    </a:lnTo>
                    <a:lnTo>
                      <a:pt x="10" y="15"/>
                    </a:lnTo>
                    <a:lnTo>
                      <a:pt x="12" y="19"/>
                    </a:lnTo>
                    <a:lnTo>
                      <a:pt x="19" y="26"/>
                    </a:lnTo>
                    <a:lnTo>
                      <a:pt x="24" y="30"/>
                    </a:lnTo>
                    <a:lnTo>
                      <a:pt x="28" y="34"/>
                    </a:lnTo>
                    <a:lnTo>
                      <a:pt x="32" y="37"/>
                    </a:lnTo>
                    <a:lnTo>
                      <a:pt x="39" y="42"/>
                    </a:lnTo>
                    <a:lnTo>
                      <a:pt x="40" y="43"/>
                    </a:lnTo>
                    <a:lnTo>
                      <a:pt x="45" y="46"/>
                    </a:lnTo>
                    <a:lnTo>
                      <a:pt x="47" y="48"/>
                    </a:lnTo>
                    <a:lnTo>
                      <a:pt x="49" y="49"/>
                    </a:lnTo>
                    <a:lnTo>
                      <a:pt x="54" y="53"/>
                    </a:lnTo>
                    <a:lnTo>
                      <a:pt x="60" y="56"/>
                    </a:lnTo>
                    <a:lnTo>
                      <a:pt x="65" y="59"/>
                    </a:lnTo>
                    <a:lnTo>
                      <a:pt x="70" y="62"/>
                    </a:lnTo>
                    <a:lnTo>
                      <a:pt x="75" y="64"/>
                    </a:lnTo>
                    <a:lnTo>
                      <a:pt x="80" y="66"/>
                    </a:lnTo>
                    <a:lnTo>
                      <a:pt x="85" y="68"/>
                    </a:lnTo>
                    <a:lnTo>
                      <a:pt x="89" y="70"/>
                    </a:lnTo>
                    <a:lnTo>
                      <a:pt x="94" y="71"/>
                    </a:lnTo>
                    <a:lnTo>
                      <a:pt x="98" y="72"/>
                    </a:lnTo>
                    <a:lnTo>
                      <a:pt x="103" y="73"/>
                    </a:lnTo>
                    <a:lnTo>
                      <a:pt x="108" y="73"/>
                    </a:lnTo>
                    <a:lnTo>
                      <a:pt x="116" y="71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80" name="Freeform 29"/>
              <p:cNvSpPr>
                <a:spLocks/>
              </p:cNvSpPr>
              <p:nvPr/>
            </p:nvSpPr>
            <p:spPr bwMode="auto">
              <a:xfrm>
                <a:off x="2714" y="2039"/>
                <a:ext cx="20" cy="2"/>
              </a:xfrm>
              <a:custGeom>
                <a:avLst/>
                <a:gdLst>
                  <a:gd name="T0" fmla="*/ 0 w 45"/>
                  <a:gd name="T1" fmla="*/ 0 h 5"/>
                  <a:gd name="T2" fmla="*/ 0 w 45"/>
                  <a:gd name="T3" fmla="*/ 0 h 5"/>
                  <a:gd name="T4" fmla="*/ 0 w 45"/>
                  <a:gd name="T5" fmla="*/ 0 h 5"/>
                  <a:gd name="T6" fmla="*/ 0 w 45"/>
                  <a:gd name="T7" fmla="*/ 0 h 5"/>
                  <a:gd name="T8" fmla="*/ 0 w 45"/>
                  <a:gd name="T9" fmla="*/ 0 h 5"/>
                  <a:gd name="T10" fmla="*/ 0 w 45"/>
                  <a:gd name="T11" fmla="*/ 0 h 5"/>
                  <a:gd name="T12" fmla="*/ 0 w 45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5"/>
                  <a:gd name="T23" fmla="*/ 45 w 45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5">
                    <a:moveTo>
                      <a:pt x="44" y="0"/>
                    </a:moveTo>
                    <a:lnTo>
                      <a:pt x="35" y="2"/>
                    </a:lnTo>
                    <a:lnTo>
                      <a:pt x="31" y="3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0" y="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81" name="Freeform 30"/>
              <p:cNvSpPr>
                <a:spLocks/>
              </p:cNvSpPr>
              <p:nvPr/>
            </p:nvSpPr>
            <p:spPr bwMode="auto">
              <a:xfrm>
                <a:off x="2704" y="2035"/>
                <a:ext cx="11" cy="39"/>
              </a:xfrm>
              <a:custGeom>
                <a:avLst/>
                <a:gdLst>
                  <a:gd name="T0" fmla="*/ 0 w 25"/>
                  <a:gd name="T1" fmla="*/ 0 h 72"/>
                  <a:gd name="T2" fmla="*/ 0 w 25"/>
                  <a:gd name="T3" fmla="*/ 1 h 72"/>
                  <a:gd name="T4" fmla="*/ 0 w 25"/>
                  <a:gd name="T5" fmla="*/ 1 h 72"/>
                  <a:gd name="T6" fmla="*/ 0 w 25"/>
                  <a:gd name="T7" fmla="*/ 1 h 72"/>
                  <a:gd name="T8" fmla="*/ 0 w 25"/>
                  <a:gd name="T9" fmla="*/ 1 h 72"/>
                  <a:gd name="T10" fmla="*/ 0 w 25"/>
                  <a:gd name="T11" fmla="*/ 1 h 72"/>
                  <a:gd name="T12" fmla="*/ 0 w 25"/>
                  <a:gd name="T13" fmla="*/ 1 h 72"/>
                  <a:gd name="T14" fmla="*/ 0 w 25"/>
                  <a:gd name="T15" fmla="*/ 1 h 72"/>
                  <a:gd name="T16" fmla="*/ 0 w 25"/>
                  <a:gd name="T17" fmla="*/ 1 h 72"/>
                  <a:gd name="T18" fmla="*/ 0 w 25"/>
                  <a:gd name="T19" fmla="*/ 1 h 72"/>
                  <a:gd name="T20" fmla="*/ 0 w 25"/>
                  <a:gd name="T21" fmla="*/ 1 h 72"/>
                  <a:gd name="T22" fmla="*/ 0 w 25"/>
                  <a:gd name="T23" fmla="*/ 1 h 72"/>
                  <a:gd name="T24" fmla="*/ 0 w 25"/>
                  <a:gd name="T25" fmla="*/ 1 h 72"/>
                  <a:gd name="T26" fmla="*/ 0 w 25"/>
                  <a:gd name="T27" fmla="*/ 1 h 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"/>
                  <a:gd name="T43" fmla="*/ 0 h 72"/>
                  <a:gd name="T44" fmla="*/ 25 w 25"/>
                  <a:gd name="T45" fmla="*/ 72 h 7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" h="72">
                    <a:moveTo>
                      <a:pt x="4" y="0"/>
                    </a:moveTo>
                    <a:lnTo>
                      <a:pt x="2" y="7"/>
                    </a:lnTo>
                    <a:lnTo>
                      <a:pt x="1" y="1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2" y="38"/>
                    </a:lnTo>
                    <a:lnTo>
                      <a:pt x="3" y="42"/>
                    </a:lnTo>
                    <a:lnTo>
                      <a:pt x="5" y="47"/>
                    </a:lnTo>
                    <a:lnTo>
                      <a:pt x="8" y="53"/>
                    </a:lnTo>
                    <a:lnTo>
                      <a:pt x="12" y="57"/>
                    </a:lnTo>
                    <a:lnTo>
                      <a:pt x="17" y="60"/>
                    </a:lnTo>
                    <a:lnTo>
                      <a:pt x="20" y="63"/>
                    </a:lnTo>
                    <a:lnTo>
                      <a:pt x="24" y="71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82" name="Freeform 31"/>
              <p:cNvSpPr>
                <a:spLocks/>
              </p:cNvSpPr>
              <p:nvPr/>
            </p:nvSpPr>
            <p:spPr bwMode="auto">
              <a:xfrm>
                <a:off x="2721" y="2070"/>
                <a:ext cx="12" cy="1"/>
              </a:xfrm>
              <a:custGeom>
                <a:avLst/>
                <a:gdLst>
                  <a:gd name="T0" fmla="*/ 0 w 27"/>
                  <a:gd name="T1" fmla="*/ 0 h 2"/>
                  <a:gd name="T2" fmla="*/ 0 w 27"/>
                  <a:gd name="T3" fmla="*/ 0 h 2"/>
                  <a:gd name="T4" fmla="*/ 0 w 27"/>
                  <a:gd name="T5" fmla="*/ 1 h 2"/>
                  <a:gd name="T6" fmla="*/ 0 w 27"/>
                  <a:gd name="T7" fmla="*/ 1 h 2"/>
                  <a:gd name="T8" fmla="*/ 0 w 2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"/>
                  <a:gd name="T17" fmla="*/ 27 w 2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">
                    <a:moveTo>
                      <a:pt x="26" y="0"/>
                    </a:moveTo>
                    <a:lnTo>
                      <a:pt x="18" y="0"/>
                    </a:lnTo>
                    <a:lnTo>
                      <a:pt x="13" y="1"/>
                    </a:lnTo>
                    <a:lnTo>
                      <a:pt x="9" y="1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83" name="Freeform 32"/>
              <p:cNvSpPr>
                <a:spLocks/>
              </p:cNvSpPr>
              <p:nvPr/>
            </p:nvSpPr>
            <p:spPr bwMode="auto">
              <a:xfrm>
                <a:off x="2632" y="2064"/>
                <a:ext cx="76" cy="162"/>
              </a:xfrm>
              <a:custGeom>
                <a:avLst/>
                <a:gdLst>
                  <a:gd name="T0" fmla="*/ 0 w 165"/>
                  <a:gd name="T1" fmla="*/ 0 h 296"/>
                  <a:gd name="T2" fmla="*/ 0 w 165"/>
                  <a:gd name="T3" fmla="*/ 1 h 296"/>
                  <a:gd name="T4" fmla="*/ 0 w 165"/>
                  <a:gd name="T5" fmla="*/ 1 h 296"/>
                  <a:gd name="T6" fmla="*/ 0 w 165"/>
                  <a:gd name="T7" fmla="*/ 1 h 296"/>
                  <a:gd name="T8" fmla="*/ 0 w 165"/>
                  <a:gd name="T9" fmla="*/ 1 h 296"/>
                  <a:gd name="T10" fmla="*/ 0 w 165"/>
                  <a:gd name="T11" fmla="*/ 1 h 296"/>
                  <a:gd name="T12" fmla="*/ 0 w 165"/>
                  <a:gd name="T13" fmla="*/ 1 h 296"/>
                  <a:gd name="T14" fmla="*/ 0 w 165"/>
                  <a:gd name="T15" fmla="*/ 1 h 296"/>
                  <a:gd name="T16" fmla="*/ 0 w 165"/>
                  <a:gd name="T17" fmla="*/ 1 h 296"/>
                  <a:gd name="T18" fmla="*/ 0 w 165"/>
                  <a:gd name="T19" fmla="*/ 1 h 296"/>
                  <a:gd name="T20" fmla="*/ 0 w 165"/>
                  <a:gd name="T21" fmla="*/ 1 h 296"/>
                  <a:gd name="T22" fmla="*/ 0 w 165"/>
                  <a:gd name="T23" fmla="*/ 1 h 296"/>
                  <a:gd name="T24" fmla="*/ 0 w 165"/>
                  <a:gd name="T25" fmla="*/ 1 h 296"/>
                  <a:gd name="T26" fmla="*/ 0 w 165"/>
                  <a:gd name="T27" fmla="*/ 1 h 296"/>
                  <a:gd name="T28" fmla="*/ 0 w 165"/>
                  <a:gd name="T29" fmla="*/ 1 h 296"/>
                  <a:gd name="T30" fmla="*/ 0 w 165"/>
                  <a:gd name="T31" fmla="*/ 1 h 296"/>
                  <a:gd name="T32" fmla="*/ 0 w 165"/>
                  <a:gd name="T33" fmla="*/ 1 h 296"/>
                  <a:gd name="T34" fmla="*/ 0 w 165"/>
                  <a:gd name="T35" fmla="*/ 1 h 296"/>
                  <a:gd name="T36" fmla="*/ 0 w 165"/>
                  <a:gd name="T37" fmla="*/ 1 h 296"/>
                  <a:gd name="T38" fmla="*/ 0 w 165"/>
                  <a:gd name="T39" fmla="*/ 1 h 296"/>
                  <a:gd name="T40" fmla="*/ 0 w 165"/>
                  <a:gd name="T41" fmla="*/ 1 h 296"/>
                  <a:gd name="T42" fmla="*/ 0 w 165"/>
                  <a:gd name="T43" fmla="*/ 1 h 296"/>
                  <a:gd name="T44" fmla="*/ 0 w 165"/>
                  <a:gd name="T45" fmla="*/ 1 h 296"/>
                  <a:gd name="T46" fmla="*/ 0 w 165"/>
                  <a:gd name="T47" fmla="*/ 1 h 296"/>
                  <a:gd name="T48" fmla="*/ 0 w 165"/>
                  <a:gd name="T49" fmla="*/ 1 h 296"/>
                  <a:gd name="T50" fmla="*/ 0 w 165"/>
                  <a:gd name="T51" fmla="*/ 1 h 296"/>
                  <a:gd name="T52" fmla="*/ 0 w 165"/>
                  <a:gd name="T53" fmla="*/ 1 h 296"/>
                  <a:gd name="T54" fmla="*/ 0 w 165"/>
                  <a:gd name="T55" fmla="*/ 1 h 296"/>
                  <a:gd name="T56" fmla="*/ 0 w 165"/>
                  <a:gd name="T57" fmla="*/ 1 h 296"/>
                  <a:gd name="T58" fmla="*/ 0 w 165"/>
                  <a:gd name="T59" fmla="*/ 1 h 296"/>
                  <a:gd name="T60" fmla="*/ 0 w 165"/>
                  <a:gd name="T61" fmla="*/ 1 h 296"/>
                  <a:gd name="T62" fmla="*/ 0 w 165"/>
                  <a:gd name="T63" fmla="*/ 1 h 296"/>
                  <a:gd name="T64" fmla="*/ 0 w 165"/>
                  <a:gd name="T65" fmla="*/ 1 h 296"/>
                  <a:gd name="T66" fmla="*/ 0 w 165"/>
                  <a:gd name="T67" fmla="*/ 1 h 296"/>
                  <a:gd name="T68" fmla="*/ 0 w 165"/>
                  <a:gd name="T69" fmla="*/ 1 h 296"/>
                  <a:gd name="T70" fmla="*/ 0 w 165"/>
                  <a:gd name="T71" fmla="*/ 1 h 296"/>
                  <a:gd name="T72" fmla="*/ 0 w 165"/>
                  <a:gd name="T73" fmla="*/ 1 h 296"/>
                  <a:gd name="T74" fmla="*/ 0 w 165"/>
                  <a:gd name="T75" fmla="*/ 1 h 296"/>
                  <a:gd name="T76" fmla="*/ 0 w 165"/>
                  <a:gd name="T77" fmla="*/ 1 h 296"/>
                  <a:gd name="T78" fmla="*/ 0 w 165"/>
                  <a:gd name="T79" fmla="*/ 1 h 296"/>
                  <a:gd name="T80" fmla="*/ 0 w 165"/>
                  <a:gd name="T81" fmla="*/ 1 h 2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5"/>
                  <a:gd name="T124" fmla="*/ 0 h 296"/>
                  <a:gd name="T125" fmla="*/ 165 w 165"/>
                  <a:gd name="T126" fmla="*/ 296 h 29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5" h="296">
                    <a:moveTo>
                      <a:pt x="164" y="0"/>
                    </a:moveTo>
                    <a:lnTo>
                      <a:pt x="160" y="2"/>
                    </a:lnTo>
                    <a:lnTo>
                      <a:pt x="152" y="7"/>
                    </a:lnTo>
                    <a:lnTo>
                      <a:pt x="148" y="10"/>
                    </a:lnTo>
                    <a:lnTo>
                      <a:pt x="144" y="14"/>
                    </a:lnTo>
                    <a:lnTo>
                      <a:pt x="137" y="20"/>
                    </a:lnTo>
                    <a:lnTo>
                      <a:pt x="125" y="30"/>
                    </a:lnTo>
                    <a:lnTo>
                      <a:pt x="121" y="33"/>
                    </a:lnTo>
                    <a:lnTo>
                      <a:pt x="110" y="46"/>
                    </a:lnTo>
                    <a:lnTo>
                      <a:pt x="103" y="54"/>
                    </a:lnTo>
                    <a:lnTo>
                      <a:pt x="88" y="74"/>
                    </a:lnTo>
                    <a:lnTo>
                      <a:pt x="79" y="85"/>
                    </a:lnTo>
                    <a:lnTo>
                      <a:pt x="71" y="94"/>
                    </a:lnTo>
                    <a:lnTo>
                      <a:pt x="59" y="107"/>
                    </a:lnTo>
                    <a:lnTo>
                      <a:pt x="52" y="115"/>
                    </a:lnTo>
                    <a:lnTo>
                      <a:pt x="42" y="128"/>
                    </a:lnTo>
                    <a:lnTo>
                      <a:pt x="35" y="136"/>
                    </a:lnTo>
                    <a:lnTo>
                      <a:pt x="30" y="143"/>
                    </a:lnTo>
                    <a:lnTo>
                      <a:pt x="24" y="152"/>
                    </a:lnTo>
                    <a:lnTo>
                      <a:pt x="21" y="156"/>
                    </a:lnTo>
                    <a:lnTo>
                      <a:pt x="15" y="165"/>
                    </a:lnTo>
                    <a:lnTo>
                      <a:pt x="12" y="170"/>
                    </a:lnTo>
                    <a:lnTo>
                      <a:pt x="10" y="175"/>
                    </a:lnTo>
                    <a:lnTo>
                      <a:pt x="7" y="180"/>
                    </a:lnTo>
                    <a:lnTo>
                      <a:pt x="4" y="186"/>
                    </a:lnTo>
                    <a:lnTo>
                      <a:pt x="2" y="191"/>
                    </a:lnTo>
                    <a:lnTo>
                      <a:pt x="1" y="197"/>
                    </a:lnTo>
                    <a:lnTo>
                      <a:pt x="0" y="202"/>
                    </a:lnTo>
                    <a:lnTo>
                      <a:pt x="0" y="208"/>
                    </a:lnTo>
                    <a:lnTo>
                      <a:pt x="1" y="220"/>
                    </a:lnTo>
                    <a:lnTo>
                      <a:pt x="2" y="228"/>
                    </a:lnTo>
                    <a:lnTo>
                      <a:pt x="4" y="236"/>
                    </a:lnTo>
                    <a:lnTo>
                      <a:pt x="5" y="244"/>
                    </a:lnTo>
                    <a:lnTo>
                      <a:pt x="7" y="252"/>
                    </a:lnTo>
                    <a:lnTo>
                      <a:pt x="8" y="260"/>
                    </a:lnTo>
                    <a:lnTo>
                      <a:pt x="9" y="263"/>
                    </a:lnTo>
                    <a:lnTo>
                      <a:pt x="10" y="267"/>
                    </a:lnTo>
                    <a:lnTo>
                      <a:pt x="10" y="271"/>
                    </a:lnTo>
                    <a:lnTo>
                      <a:pt x="11" y="275"/>
                    </a:lnTo>
                    <a:lnTo>
                      <a:pt x="12" y="279"/>
                    </a:lnTo>
                    <a:lnTo>
                      <a:pt x="15" y="295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84" name="Freeform 33"/>
              <p:cNvSpPr>
                <a:spLocks/>
              </p:cNvSpPr>
              <p:nvPr/>
            </p:nvSpPr>
            <p:spPr bwMode="auto">
              <a:xfrm>
                <a:off x="2631" y="2211"/>
                <a:ext cx="20" cy="48"/>
              </a:xfrm>
              <a:custGeom>
                <a:avLst/>
                <a:gdLst>
                  <a:gd name="T0" fmla="*/ 0 w 44"/>
                  <a:gd name="T1" fmla="*/ 0 h 87"/>
                  <a:gd name="T2" fmla="*/ 0 w 44"/>
                  <a:gd name="T3" fmla="*/ 1 h 87"/>
                  <a:gd name="T4" fmla="*/ 0 w 44"/>
                  <a:gd name="T5" fmla="*/ 1 h 87"/>
                  <a:gd name="T6" fmla="*/ 0 w 44"/>
                  <a:gd name="T7" fmla="*/ 1 h 87"/>
                  <a:gd name="T8" fmla="*/ 0 w 44"/>
                  <a:gd name="T9" fmla="*/ 1 h 87"/>
                  <a:gd name="T10" fmla="*/ 0 w 44"/>
                  <a:gd name="T11" fmla="*/ 1 h 87"/>
                  <a:gd name="T12" fmla="*/ 0 w 44"/>
                  <a:gd name="T13" fmla="*/ 1 h 87"/>
                  <a:gd name="T14" fmla="*/ 0 w 44"/>
                  <a:gd name="T15" fmla="*/ 1 h 87"/>
                  <a:gd name="T16" fmla="*/ 0 w 44"/>
                  <a:gd name="T17" fmla="*/ 1 h 87"/>
                  <a:gd name="T18" fmla="*/ 0 w 44"/>
                  <a:gd name="T19" fmla="*/ 1 h 87"/>
                  <a:gd name="T20" fmla="*/ 0 w 44"/>
                  <a:gd name="T21" fmla="*/ 1 h 87"/>
                  <a:gd name="T22" fmla="*/ 0 w 44"/>
                  <a:gd name="T23" fmla="*/ 1 h 87"/>
                  <a:gd name="T24" fmla="*/ 0 w 44"/>
                  <a:gd name="T25" fmla="*/ 1 h 87"/>
                  <a:gd name="T26" fmla="*/ 0 w 44"/>
                  <a:gd name="T27" fmla="*/ 1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4"/>
                  <a:gd name="T43" fmla="*/ 0 h 87"/>
                  <a:gd name="T44" fmla="*/ 44 w 44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4" h="87">
                    <a:moveTo>
                      <a:pt x="0" y="0"/>
                    </a:moveTo>
                    <a:lnTo>
                      <a:pt x="2" y="11"/>
                    </a:lnTo>
                    <a:lnTo>
                      <a:pt x="3" y="19"/>
                    </a:lnTo>
                    <a:lnTo>
                      <a:pt x="5" y="27"/>
                    </a:lnTo>
                    <a:lnTo>
                      <a:pt x="7" y="35"/>
                    </a:lnTo>
                    <a:lnTo>
                      <a:pt x="7" y="39"/>
                    </a:lnTo>
                    <a:lnTo>
                      <a:pt x="11" y="48"/>
                    </a:lnTo>
                    <a:lnTo>
                      <a:pt x="15" y="54"/>
                    </a:lnTo>
                    <a:lnTo>
                      <a:pt x="18" y="58"/>
                    </a:lnTo>
                    <a:lnTo>
                      <a:pt x="25" y="65"/>
                    </a:lnTo>
                    <a:lnTo>
                      <a:pt x="29" y="69"/>
                    </a:lnTo>
                    <a:lnTo>
                      <a:pt x="32" y="73"/>
                    </a:lnTo>
                    <a:lnTo>
                      <a:pt x="38" y="78"/>
                    </a:lnTo>
                    <a:lnTo>
                      <a:pt x="43" y="8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85" name="Line 34"/>
              <p:cNvSpPr>
                <a:spLocks noChangeShapeType="1"/>
              </p:cNvSpPr>
              <p:nvPr/>
            </p:nvSpPr>
            <p:spPr bwMode="auto">
              <a:xfrm>
                <a:off x="2639" y="2253"/>
                <a:ext cx="2" cy="7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86" name="Freeform 35"/>
              <p:cNvSpPr>
                <a:spLocks/>
              </p:cNvSpPr>
              <p:nvPr/>
            </p:nvSpPr>
            <p:spPr bwMode="auto">
              <a:xfrm>
                <a:off x="2630" y="2235"/>
                <a:ext cx="3" cy="32"/>
              </a:xfrm>
              <a:custGeom>
                <a:avLst/>
                <a:gdLst>
                  <a:gd name="T0" fmla="*/ 0 w 7"/>
                  <a:gd name="T1" fmla="*/ 1 h 57"/>
                  <a:gd name="T2" fmla="*/ 0 w 7"/>
                  <a:gd name="T3" fmla="*/ 1 h 57"/>
                  <a:gd name="T4" fmla="*/ 0 w 7"/>
                  <a:gd name="T5" fmla="*/ 1 h 57"/>
                  <a:gd name="T6" fmla="*/ 0 w 7"/>
                  <a:gd name="T7" fmla="*/ 1 h 57"/>
                  <a:gd name="T8" fmla="*/ 0 w 7"/>
                  <a:gd name="T9" fmla="*/ 1 h 57"/>
                  <a:gd name="T10" fmla="*/ 0 w 7"/>
                  <a:gd name="T11" fmla="*/ 1 h 57"/>
                  <a:gd name="T12" fmla="*/ 0 w 7"/>
                  <a:gd name="T13" fmla="*/ 1 h 57"/>
                  <a:gd name="T14" fmla="*/ 0 w 7"/>
                  <a:gd name="T15" fmla="*/ 0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7"/>
                  <a:gd name="T26" fmla="*/ 7 w 7"/>
                  <a:gd name="T27" fmla="*/ 57 h 5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7">
                    <a:moveTo>
                      <a:pt x="6" y="56"/>
                    </a:moveTo>
                    <a:lnTo>
                      <a:pt x="5" y="48"/>
                    </a:lnTo>
                    <a:lnTo>
                      <a:pt x="4" y="40"/>
                    </a:lnTo>
                    <a:lnTo>
                      <a:pt x="4" y="36"/>
                    </a:lnTo>
                    <a:lnTo>
                      <a:pt x="3" y="28"/>
                    </a:lnTo>
                    <a:lnTo>
                      <a:pt x="3" y="20"/>
                    </a:lnTo>
                    <a:lnTo>
                      <a:pt x="2" y="12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87" name="Line 36"/>
              <p:cNvSpPr>
                <a:spLocks noChangeShapeType="1"/>
              </p:cNvSpPr>
              <p:nvPr/>
            </p:nvSpPr>
            <p:spPr bwMode="auto">
              <a:xfrm flipH="1">
                <a:off x="2690" y="2043"/>
                <a:ext cx="9" cy="2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88" name="Line 37"/>
              <p:cNvSpPr>
                <a:spLocks noChangeShapeType="1"/>
              </p:cNvSpPr>
              <p:nvPr/>
            </p:nvSpPr>
            <p:spPr bwMode="auto">
              <a:xfrm flipH="1">
                <a:off x="2693" y="2046"/>
                <a:ext cx="7" cy="2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89" name="Freeform 38"/>
              <p:cNvSpPr>
                <a:spLocks/>
              </p:cNvSpPr>
              <p:nvPr/>
            </p:nvSpPr>
            <p:spPr bwMode="auto">
              <a:xfrm>
                <a:off x="2560" y="1977"/>
                <a:ext cx="17" cy="3"/>
              </a:xfrm>
              <a:custGeom>
                <a:avLst/>
                <a:gdLst>
                  <a:gd name="T0" fmla="*/ 0 w 36"/>
                  <a:gd name="T1" fmla="*/ 0 h 6"/>
                  <a:gd name="T2" fmla="*/ 0 w 36"/>
                  <a:gd name="T3" fmla="*/ 1 h 6"/>
                  <a:gd name="T4" fmla="*/ 0 w 36"/>
                  <a:gd name="T5" fmla="*/ 1 h 6"/>
                  <a:gd name="T6" fmla="*/ 0 w 36"/>
                  <a:gd name="T7" fmla="*/ 1 h 6"/>
                  <a:gd name="T8" fmla="*/ 0 w 36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6"/>
                  <a:gd name="T17" fmla="*/ 36 w 3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6">
                    <a:moveTo>
                      <a:pt x="35" y="0"/>
                    </a:moveTo>
                    <a:lnTo>
                      <a:pt x="27" y="1"/>
                    </a:lnTo>
                    <a:lnTo>
                      <a:pt x="22" y="1"/>
                    </a:lnTo>
                    <a:lnTo>
                      <a:pt x="13" y="2"/>
                    </a:lnTo>
                    <a:lnTo>
                      <a:pt x="0" y="5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90" name="Freeform 39"/>
              <p:cNvSpPr>
                <a:spLocks/>
              </p:cNvSpPr>
              <p:nvPr/>
            </p:nvSpPr>
            <p:spPr bwMode="auto">
              <a:xfrm>
                <a:off x="2555" y="1969"/>
                <a:ext cx="12" cy="3"/>
              </a:xfrm>
              <a:custGeom>
                <a:avLst/>
                <a:gdLst>
                  <a:gd name="T0" fmla="*/ 0 w 27"/>
                  <a:gd name="T1" fmla="*/ 0 h 7"/>
                  <a:gd name="T2" fmla="*/ 0 w 27"/>
                  <a:gd name="T3" fmla="*/ 0 h 7"/>
                  <a:gd name="T4" fmla="*/ 0 w 27"/>
                  <a:gd name="T5" fmla="*/ 0 h 7"/>
                  <a:gd name="T6" fmla="*/ 0 w 2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7"/>
                  <a:gd name="T14" fmla="*/ 27 w 2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7">
                    <a:moveTo>
                      <a:pt x="26" y="0"/>
                    </a:moveTo>
                    <a:lnTo>
                      <a:pt x="17" y="2"/>
                    </a:lnTo>
                    <a:lnTo>
                      <a:pt x="8" y="4"/>
                    </a:lnTo>
                    <a:lnTo>
                      <a:pt x="0" y="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91" name="Freeform 40"/>
              <p:cNvSpPr>
                <a:spLocks/>
              </p:cNvSpPr>
              <p:nvPr/>
            </p:nvSpPr>
            <p:spPr bwMode="auto">
              <a:xfrm>
                <a:off x="2525" y="1957"/>
                <a:ext cx="32" cy="19"/>
              </a:xfrm>
              <a:custGeom>
                <a:avLst/>
                <a:gdLst>
                  <a:gd name="T0" fmla="*/ 0 w 70"/>
                  <a:gd name="T1" fmla="*/ 0 h 34"/>
                  <a:gd name="T2" fmla="*/ 0 w 70"/>
                  <a:gd name="T3" fmla="*/ 1 h 34"/>
                  <a:gd name="T4" fmla="*/ 0 w 70"/>
                  <a:gd name="T5" fmla="*/ 1 h 34"/>
                  <a:gd name="T6" fmla="*/ 0 w 70"/>
                  <a:gd name="T7" fmla="*/ 1 h 34"/>
                  <a:gd name="T8" fmla="*/ 0 w 70"/>
                  <a:gd name="T9" fmla="*/ 1 h 34"/>
                  <a:gd name="T10" fmla="*/ 0 w 70"/>
                  <a:gd name="T11" fmla="*/ 1 h 34"/>
                  <a:gd name="T12" fmla="*/ 0 w 70"/>
                  <a:gd name="T13" fmla="*/ 1 h 34"/>
                  <a:gd name="T14" fmla="*/ 0 w 70"/>
                  <a:gd name="T15" fmla="*/ 1 h 34"/>
                  <a:gd name="T16" fmla="*/ 0 w 70"/>
                  <a:gd name="T17" fmla="*/ 1 h 34"/>
                  <a:gd name="T18" fmla="*/ 0 w 70"/>
                  <a:gd name="T19" fmla="*/ 1 h 34"/>
                  <a:gd name="T20" fmla="*/ 0 w 70"/>
                  <a:gd name="T21" fmla="*/ 1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34"/>
                  <a:gd name="T35" fmla="*/ 70 w 70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34">
                    <a:moveTo>
                      <a:pt x="69" y="0"/>
                    </a:moveTo>
                    <a:lnTo>
                      <a:pt x="56" y="3"/>
                    </a:lnTo>
                    <a:lnTo>
                      <a:pt x="47" y="5"/>
                    </a:lnTo>
                    <a:lnTo>
                      <a:pt x="39" y="8"/>
                    </a:lnTo>
                    <a:lnTo>
                      <a:pt x="35" y="10"/>
                    </a:lnTo>
                    <a:lnTo>
                      <a:pt x="29" y="13"/>
                    </a:lnTo>
                    <a:lnTo>
                      <a:pt x="23" y="16"/>
                    </a:lnTo>
                    <a:lnTo>
                      <a:pt x="15" y="20"/>
                    </a:lnTo>
                    <a:lnTo>
                      <a:pt x="8" y="25"/>
                    </a:lnTo>
                    <a:lnTo>
                      <a:pt x="5" y="27"/>
                    </a:lnTo>
                    <a:lnTo>
                      <a:pt x="0" y="33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92" name="Freeform 41"/>
              <p:cNvSpPr>
                <a:spLocks/>
              </p:cNvSpPr>
              <p:nvPr/>
            </p:nvSpPr>
            <p:spPr bwMode="auto">
              <a:xfrm>
                <a:off x="2569" y="2079"/>
                <a:ext cx="20" cy="5"/>
              </a:xfrm>
              <a:custGeom>
                <a:avLst/>
                <a:gdLst>
                  <a:gd name="T0" fmla="*/ 0 w 45"/>
                  <a:gd name="T1" fmla="*/ 0 h 10"/>
                  <a:gd name="T2" fmla="*/ 0 w 45"/>
                  <a:gd name="T3" fmla="*/ 1 h 10"/>
                  <a:gd name="T4" fmla="*/ 0 w 45"/>
                  <a:gd name="T5" fmla="*/ 1 h 10"/>
                  <a:gd name="T6" fmla="*/ 0 w 45"/>
                  <a:gd name="T7" fmla="*/ 1 h 10"/>
                  <a:gd name="T8" fmla="*/ 0 w 45"/>
                  <a:gd name="T9" fmla="*/ 1 h 10"/>
                  <a:gd name="T10" fmla="*/ 0 w 45"/>
                  <a:gd name="T11" fmla="*/ 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10"/>
                  <a:gd name="T20" fmla="*/ 45 w 45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10">
                    <a:moveTo>
                      <a:pt x="44" y="0"/>
                    </a:moveTo>
                    <a:lnTo>
                      <a:pt x="35" y="2"/>
                    </a:lnTo>
                    <a:lnTo>
                      <a:pt x="26" y="4"/>
                    </a:lnTo>
                    <a:lnTo>
                      <a:pt x="14" y="6"/>
                    </a:lnTo>
                    <a:lnTo>
                      <a:pt x="9" y="8"/>
                    </a:lnTo>
                    <a:lnTo>
                      <a:pt x="0" y="9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93" name="Freeform 42"/>
              <p:cNvSpPr>
                <a:spLocks/>
              </p:cNvSpPr>
              <p:nvPr/>
            </p:nvSpPr>
            <p:spPr bwMode="auto">
              <a:xfrm>
                <a:off x="2594" y="2079"/>
                <a:ext cx="11" cy="7"/>
              </a:xfrm>
              <a:custGeom>
                <a:avLst/>
                <a:gdLst>
                  <a:gd name="T0" fmla="*/ 0 w 25"/>
                  <a:gd name="T1" fmla="*/ 0 h 13"/>
                  <a:gd name="T2" fmla="*/ 0 w 25"/>
                  <a:gd name="T3" fmla="*/ 1 h 13"/>
                  <a:gd name="T4" fmla="*/ 0 w 25"/>
                  <a:gd name="T5" fmla="*/ 1 h 13"/>
                  <a:gd name="T6" fmla="*/ 0 w 25"/>
                  <a:gd name="T7" fmla="*/ 1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13"/>
                  <a:gd name="T14" fmla="*/ 25 w 25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13">
                    <a:moveTo>
                      <a:pt x="24" y="0"/>
                    </a:moveTo>
                    <a:lnTo>
                      <a:pt x="15" y="5"/>
                    </a:lnTo>
                    <a:lnTo>
                      <a:pt x="9" y="8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94" name="Freeform 43"/>
              <p:cNvSpPr>
                <a:spLocks/>
              </p:cNvSpPr>
              <p:nvPr/>
            </p:nvSpPr>
            <p:spPr bwMode="auto">
              <a:xfrm>
                <a:off x="2570" y="2094"/>
                <a:ext cx="22" cy="4"/>
              </a:xfrm>
              <a:custGeom>
                <a:avLst/>
                <a:gdLst>
                  <a:gd name="T0" fmla="*/ 0 w 47"/>
                  <a:gd name="T1" fmla="*/ 0 h 6"/>
                  <a:gd name="T2" fmla="*/ 0 w 47"/>
                  <a:gd name="T3" fmla="*/ 1 h 6"/>
                  <a:gd name="T4" fmla="*/ 0 w 47"/>
                  <a:gd name="T5" fmla="*/ 1 h 6"/>
                  <a:gd name="T6" fmla="*/ 0 w 47"/>
                  <a:gd name="T7" fmla="*/ 1 h 6"/>
                  <a:gd name="T8" fmla="*/ 0 w 47"/>
                  <a:gd name="T9" fmla="*/ 1 h 6"/>
                  <a:gd name="T10" fmla="*/ 0 w 47"/>
                  <a:gd name="T11" fmla="*/ 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6"/>
                  <a:gd name="T20" fmla="*/ 47 w 47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6">
                    <a:moveTo>
                      <a:pt x="46" y="0"/>
                    </a:moveTo>
                    <a:lnTo>
                      <a:pt x="33" y="1"/>
                    </a:lnTo>
                    <a:lnTo>
                      <a:pt x="28" y="1"/>
                    </a:lnTo>
                    <a:lnTo>
                      <a:pt x="15" y="3"/>
                    </a:lnTo>
                    <a:lnTo>
                      <a:pt x="11" y="4"/>
                    </a:lnTo>
                    <a:lnTo>
                      <a:pt x="0" y="5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95" name="Freeform 44"/>
              <p:cNvSpPr>
                <a:spLocks/>
              </p:cNvSpPr>
              <p:nvPr/>
            </p:nvSpPr>
            <p:spPr bwMode="auto">
              <a:xfrm>
                <a:off x="2508" y="2012"/>
                <a:ext cx="11" cy="3"/>
              </a:xfrm>
              <a:custGeom>
                <a:avLst/>
                <a:gdLst>
                  <a:gd name="T0" fmla="*/ 0 w 23"/>
                  <a:gd name="T1" fmla="*/ 0 h 5"/>
                  <a:gd name="T2" fmla="*/ 0 w 23"/>
                  <a:gd name="T3" fmla="*/ 1 h 5"/>
                  <a:gd name="T4" fmla="*/ 0 w 23"/>
                  <a:gd name="T5" fmla="*/ 1 h 5"/>
                  <a:gd name="T6" fmla="*/ 0 w 23"/>
                  <a:gd name="T7" fmla="*/ 1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5"/>
                  <a:gd name="T14" fmla="*/ 23 w 23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5">
                    <a:moveTo>
                      <a:pt x="22" y="0"/>
                    </a:moveTo>
                    <a:lnTo>
                      <a:pt x="14" y="1"/>
                    </a:lnTo>
                    <a:lnTo>
                      <a:pt x="9" y="2"/>
                    </a:lnTo>
                    <a:lnTo>
                      <a:pt x="0" y="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96" name="Freeform 45"/>
              <p:cNvSpPr>
                <a:spLocks/>
              </p:cNvSpPr>
              <p:nvPr/>
            </p:nvSpPr>
            <p:spPr bwMode="auto">
              <a:xfrm>
                <a:off x="2492" y="2017"/>
                <a:ext cx="21" cy="11"/>
              </a:xfrm>
              <a:custGeom>
                <a:avLst/>
                <a:gdLst>
                  <a:gd name="T0" fmla="*/ 0 w 46"/>
                  <a:gd name="T1" fmla="*/ 0 h 20"/>
                  <a:gd name="T2" fmla="*/ 0 w 46"/>
                  <a:gd name="T3" fmla="*/ 1 h 20"/>
                  <a:gd name="T4" fmla="*/ 0 w 46"/>
                  <a:gd name="T5" fmla="*/ 1 h 20"/>
                  <a:gd name="T6" fmla="*/ 0 w 46"/>
                  <a:gd name="T7" fmla="*/ 1 h 20"/>
                  <a:gd name="T8" fmla="*/ 0 w 46"/>
                  <a:gd name="T9" fmla="*/ 1 h 20"/>
                  <a:gd name="T10" fmla="*/ 0 w 46"/>
                  <a:gd name="T11" fmla="*/ 1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20"/>
                  <a:gd name="T20" fmla="*/ 46 w 46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20">
                    <a:moveTo>
                      <a:pt x="45" y="0"/>
                    </a:moveTo>
                    <a:lnTo>
                      <a:pt x="37" y="3"/>
                    </a:lnTo>
                    <a:lnTo>
                      <a:pt x="29" y="6"/>
                    </a:lnTo>
                    <a:lnTo>
                      <a:pt x="21" y="9"/>
                    </a:lnTo>
                    <a:lnTo>
                      <a:pt x="9" y="15"/>
                    </a:lnTo>
                    <a:lnTo>
                      <a:pt x="0" y="19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97" name="Freeform 46"/>
              <p:cNvSpPr>
                <a:spLocks/>
              </p:cNvSpPr>
              <p:nvPr/>
            </p:nvSpPr>
            <p:spPr bwMode="auto">
              <a:xfrm>
                <a:off x="2517" y="2025"/>
                <a:ext cx="16" cy="5"/>
              </a:xfrm>
              <a:custGeom>
                <a:avLst/>
                <a:gdLst>
                  <a:gd name="T0" fmla="*/ 0 w 35"/>
                  <a:gd name="T1" fmla="*/ 0 h 9"/>
                  <a:gd name="T2" fmla="*/ 0 w 35"/>
                  <a:gd name="T3" fmla="*/ 0 h 9"/>
                  <a:gd name="T4" fmla="*/ 0 w 35"/>
                  <a:gd name="T5" fmla="*/ 1 h 9"/>
                  <a:gd name="T6" fmla="*/ 0 w 35"/>
                  <a:gd name="T7" fmla="*/ 1 h 9"/>
                  <a:gd name="T8" fmla="*/ 0 w 35"/>
                  <a:gd name="T9" fmla="*/ 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9"/>
                  <a:gd name="T17" fmla="*/ 35 w 3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9">
                    <a:moveTo>
                      <a:pt x="34" y="0"/>
                    </a:moveTo>
                    <a:lnTo>
                      <a:pt x="30" y="0"/>
                    </a:lnTo>
                    <a:lnTo>
                      <a:pt x="22" y="2"/>
                    </a:lnTo>
                    <a:lnTo>
                      <a:pt x="13" y="4"/>
                    </a:lnTo>
                    <a:lnTo>
                      <a:pt x="0" y="8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98" name="Freeform 47"/>
              <p:cNvSpPr>
                <a:spLocks/>
              </p:cNvSpPr>
              <p:nvPr/>
            </p:nvSpPr>
            <p:spPr bwMode="auto">
              <a:xfrm>
                <a:off x="2533" y="2092"/>
                <a:ext cx="17" cy="13"/>
              </a:xfrm>
              <a:custGeom>
                <a:avLst/>
                <a:gdLst>
                  <a:gd name="T0" fmla="*/ 0 w 36"/>
                  <a:gd name="T1" fmla="*/ 0 h 23"/>
                  <a:gd name="T2" fmla="*/ 0 w 36"/>
                  <a:gd name="T3" fmla="*/ 1 h 23"/>
                  <a:gd name="T4" fmla="*/ 0 w 36"/>
                  <a:gd name="T5" fmla="*/ 1 h 23"/>
                  <a:gd name="T6" fmla="*/ 0 w 36"/>
                  <a:gd name="T7" fmla="*/ 1 h 23"/>
                  <a:gd name="T8" fmla="*/ 0 w 36"/>
                  <a:gd name="T9" fmla="*/ 1 h 23"/>
                  <a:gd name="T10" fmla="*/ 0 w 36"/>
                  <a:gd name="T11" fmla="*/ 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23"/>
                  <a:gd name="T20" fmla="*/ 36 w 36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23">
                    <a:moveTo>
                      <a:pt x="35" y="0"/>
                    </a:moveTo>
                    <a:lnTo>
                      <a:pt x="32" y="4"/>
                    </a:lnTo>
                    <a:lnTo>
                      <a:pt x="25" y="10"/>
                    </a:lnTo>
                    <a:lnTo>
                      <a:pt x="16" y="15"/>
                    </a:lnTo>
                    <a:lnTo>
                      <a:pt x="8" y="18"/>
                    </a:lnTo>
                    <a:lnTo>
                      <a:pt x="0" y="2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599" name="Freeform 48"/>
              <p:cNvSpPr>
                <a:spLocks/>
              </p:cNvSpPr>
              <p:nvPr/>
            </p:nvSpPr>
            <p:spPr bwMode="auto">
              <a:xfrm>
                <a:off x="2526" y="2096"/>
                <a:ext cx="29" cy="14"/>
              </a:xfrm>
              <a:custGeom>
                <a:avLst/>
                <a:gdLst>
                  <a:gd name="T0" fmla="*/ 0 w 63"/>
                  <a:gd name="T1" fmla="*/ 0 h 26"/>
                  <a:gd name="T2" fmla="*/ 0 w 63"/>
                  <a:gd name="T3" fmla="*/ 1 h 26"/>
                  <a:gd name="T4" fmla="*/ 0 w 63"/>
                  <a:gd name="T5" fmla="*/ 1 h 26"/>
                  <a:gd name="T6" fmla="*/ 0 w 63"/>
                  <a:gd name="T7" fmla="*/ 1 h 26"/>
                  <a:gd name="T8" fmla="*/ 0 w 63"/>
                  <a:gd name="T9" fmla="*/ 1 h 26"/>
                  <a:gd name="T10" fmla="*/ 0 w 63"/>
                  <a:gd name="T11" fmla="*/ 1 h 26"/>
                  <a:gd name="T12" fmla="*/ 0 w 63"/>
                  <a:gd name="T13" fmla="*/ 1 h 26"/>
                  <a:gd name="T14" fmla="*/ 0 w 63"/>
                  <a:gd name="T15" fmla="*/ 1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"/>
                  <a:gd name="T25" fmla="*/ 0 h 26"/>
                  <a:gd name="T26" fmla="*/ 63 w 63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" h="26">
                    <a:moveTo>
                      <a:pt x="62" y="0"/>
                    </a:moveTo>
                    <a:lnTo>
                      <a:pt x="58" y="4"/>
                    </a:lnTo>
                    <a:lnTo>
                      <a:pt x="51" y="10"/>
                    </a:lnTo>
                    <a:lnTo>
                      <a:pt x="42" y="14"/>
                    </a:lnTo>
                    <a:lnTo>
                      <a:pt x="34" y="18"/>
                    </a:lnTo>
                    <a:lnTo>
                      <a:pt x="21" y="22"/>
                    </a:lnTo>
                    <a:lnTo>
                      <a:pt x="9" y="25"/>
                    </a:lnTo>
                    <a:lnTo>
                      <a:pt x="0" y="25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00" name="Freeform 49"/>
              <p:cNvSpPr>
                <a:spLocks/>
              </p:cNvSpPr>
              <p:nvPr/>
            </p:nvSpPr>
            <p:spPr bwMode="auto">
              <a:xfrm>
                <a:off x="2519" y="2106"/>
                <a:ext cx="38" cy="15"/>
              </a:xfrm>
              <a:custGeom>
                <a:avLst/>
                <a:gdLst>
                  <a:gd name="T0" fmla="*/ 0 w 82"/>
                  <a:gd name="T1" fmla="*/ 0 h 26"/>
                  <a:gd name="T2" fmla="*/ 0 w 82"/>
                  <a:gd name="T3" fmla="*/ 1 h 26"/>
                  <a:gd name="T4" fmla="*/ 0 w 82"/>
                  <a:gd name="T5" fmla="*/ 1 h 26"/>
                  <a:gd name="T6" fmla="*/ 0 w 82"/>
                  <a:gd name="T7" fmla="*/ 1 h 26"/>
                  <a:gd name="T8" fmla="*/ 0 w 82"/>
                  <a:gd name="T9" fmla="*/ 1 h 26"/>
                  <a:gd name="T10" fmla="*/ 0 w 82"/>
                  <a:gd name="T11" fmla="*/ 1 h 26"/>
                  <a:gd name="T12" fmla="*/ 0 w 82"/>
                  <a:gd name="T13" fmla="*/ 1 h 26"/>
                  <a:gd name="T14" fmla="*/ 0 w 82"/>
                  <a:gd name="T15" fmla="*/ 1 h 26"/>
                  <a:gd name="T16" fmla="*/ 0 w 82"/>
                  <a:gd name="T17" fmla="*/ 1 h 26"/>
                  <a:gd name="T18" fmla="*/ 0 w 82"/>
                  <a:gd name="T19" fmla="*/ 1 h 26"/>
                  <a:gd name="T20" fmla="*/ 0 w 82"/>
                  <a:gd name="T21" fmla="*/ 1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2"/>
                  <a:gd name="T34" fmla="*/ 0 h 26"/>
                  <a:gd name="T35" fmla="*/ 82 w 82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2" h="26">
                    <a:moveTo>
                      <a:pt x="81" y="0"/>
                    </a:moveTo>
                    <a:lnTo>
                      <a:pt x="73" y="6"/>
                    </a:lnTo>
                    <a:lnTo>
                      <a:pt x="65" y="11"/>
                    </a:lnTo>
                    <a:lnTo>
                      <a:pt x="57" y="14"/>
                    </a:lnTo>
                    <a:lnTo>
                      <a:pt x="44" y="18"/>
                    </a:lnTo>
                    <a:lnTo>
                      <a:pt x="36" y="20"/>
                    </a:lnTo>
                    <a:lnTo>
                      <a:pt x="27" y="22"/>
                    </a:lnTo>
                    <a:lnTo>
                      <a:pt x="18" y="23"/>
                    </a:lnTo>
                    <a:lnTo>
                      <a:pt x="14" y="23"/>
                    </a:lnTo>
                    <a:lnTo>
                      <a:pt x="10" y="24"/>
                    </a:lnTo>
                    <a:lnTo>
                      <a:pt x="0" y="25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01" name="Freeform 50"/>
              <p:cNvSpPr>
                <a:spLocks/>
              </p:cNvSpPr>
              <p:nvPr/>
            </p:nvSpPr>
            <p:spPr bwMode="auto">
              <a:xfrm>
                <a:off x="2470" y="2047"/>
                <a:ext cx="92" cy="73"/>
              </a:xfrm>
              <a:custGeom>
                <a:avLst/>
                <a:gdLst>
                  <a:gd name="T0" fmla="*/ 0 w 200"/>
                  <a:gd name="T1" fmla="*/ 0 h 133"/>
                  <a:gd name="T2" fmla="*/ 0 w 200"/>
                  <a:gd name="T3" fmla="*/ 1 h 133"/>
                  <a:gd name="T4" fmla="*/ 0 w 200"/>
                  <a:gd name="T5" fmla="*/ 1 h 133"/>
                  <a:gd name="T6" fmla="*/ 0 w 200"/>
                  <a:gd name="T7" fmla="*/ 1 h 133"/>
                  <a:gd name="T8" fmla="*/ 0 w 200"/>
                  <a:gd name="T9" fmla="*/ 1 h 133"/>
                  <a:gd name="T10" fmla="*/ 0 w 200"/>
                  <a:gd name="T11" fmla="*/ 1 h 133"/>
                  <a:gd name="T12" fmla="*/ 0 w 200"/>
                  <a:gd name="T13" fmla="*/ 1 h 133"/>
                  <a:gd name="T14" fmla="*/ 0 w 200"/>
                  <a:gd name="T15" fmla="*/ 1 h 133"/>
                  <a:gd name="T16" fmla="*/ 0 w 200"/>
                  <a:gd name="T17" fmla="*/ 1 h 133"/>
                  <a:gd name="T18" fmla="*/ 0 w 200"/>
                  <a:gd name="T19" fmla="*/ 1 h 133"/>
                  <a:gd name="T20" fmla="*/ 0 w 200"/>
                  <a:gd name="T21" fmla="*/ 1 h 133"/>
                  <a:gd name="T22" fmla="*/ 0 w 200"/>
                  <a:gd name="T23" fmla="*/ 1 h 133"/>
                  <a:gd name="T24" fmla="*/ 0 w 200"/>
                  <a:gd name="T25" fmla="*/ 1 h 133"/>
                  <a:gd name="T26" fmla="*/ 0 w 200"/>
                  <a:gd name="T27" fmla="*/ 1 h 133"/>
                  <a:gd name="T28" fmla="*/ 0 w 200"/>
                  <a:gd name="T29" fmla="*/ 1 h 133"/>
                  <a:gd name="T30" fmla="*/ 0 w 200"/>
                  <a:gd name="T31" fmla="*/ 1 h 133"/>
                  <a:gd name="T32" fmla="*/ 0 w 200"/>
                  <a:gd name="T33" fmla="*/ 1 h 133"/>
                  <a:gd name="T34" fmla="*/ 0 w 200"/>
                  <a:gd name="T35" fmla="*/ 1 h 133"/>
                  <a:gd name="T36" fmla="*/ 0 w 200"/>
                  <a:gd name="T37" fmla="*/ 1 h 133"/>
                  <a:gd name="T38" fmla="*/ 0 w 200"/>
                  <a:gd name="T39" fmla="*/ 1 h 133"/>
                  <a:gd name="T40" fmla="*/ 0 w 200"/>
                  <a:gd name="T41" fmla="*/ 1 h 133"/>
                  <a:gd name="T42" fmla="*/ 0 w 200"/>
                  <a:gd name="T43" fmla="*/ 1 h 133"/>
                  <a:gd name="T44" fmla="*/ 0 w 200"/>
                  <a:gd name="T45" fmla="*/ 1 h 133"/>
                  <a:gd name="T46" fmla="*/ 0 w 200"/>
                  <a:gd name="T47" fmla="*/ 1 h 133"/>
                  <a:gd name="T48" fmla="*/ 0 w 200"/>
                  <a:gd name="T49" fmla="*/ 1 h 133"/>
                  <a:gd name="T50" fmla="*/ 0 w 200"/>
                  <a:gd name="T51" fmla="*/ 1 h 133"/>
                  <a:gd name="T52" fmla="*/ 0 w 200"/>
                  <a:gd name="T53" fmla="*/ 1 h 133"/>
                  <a:gd name="T54" fmla="*/ 0 w 200"/>
                  <a:gd name="T55" fmla="*/ 1 h 133"/>
                  <a:gd name="T56" fmla="*/ 0 w 200"/>
                  <a:gd name="T57" fmla="*/ 1 h 133"/>
                  <a:gd name="T58" fmla="*/ 0 w 200"/>
                  <a:gd name="T59" fmla="*/ 1 h 133"/>
                  <a:gd name="T60" fmla="*/ 0 w 200"/>
                  <a:gd name="T61" fmla="*/ 1 h 133"/>
                  <a:gd name="T62" fmla="*/ 0 w 200"/>
                  <a:gd name="T63" fmla="*/ 1 h 133"/>
                  <a:gd name="T64" fmla="*/ 0 w 200"/>
                  <a:gd name="T65" fmla="*/ 1 h 133"/>
                  <a:gd name="T66" fmla="*/ 0 w 200"/>
                  <a:gd name="T67" fmla="*/ 1 h 1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0"/>
                  <a:gd name="T103" fmla="*/ 0 h 133"/>
                  <a:gd name="T104" fmla="*/ 200 w 200"/>
                  <a:gd name="T105" fmla="*/ 133 h 1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0" h="133">
                    <a:moveTo>
                      <a:pt x="0" y="0"/>
                    </a:moveTo>
                    <a:lnTo>
                      <a:pt x="9" y="15"/>
                    </a:lnTo>
                    <a:lnTo>
                      <a:pt x="14" y="22"/>
                    </a:lnTo>
                    <a:lnTo>
                      <a:pt x="20" y="29"/>
                    </a:lnTo>
                    <a:lnTo>
                      <a:pt x="29" y="40"/>
                    </a:lnTo>
                    <a:lnTo>
                      <a:pt x="37" y="52"/>
                    </a:lnTo>
                    <a:lnTo>
                      <a:pt x="44" y="64"/>
                    </a:lnTo>
                    <a:lnTo>
                      <a:pt x="47" y="72"/>
                    </a:lnTo>
                    <a:lnTo>
                      <a:pt x="53" y="82"/>
                    </a:lnTo>
                    <a:lnTo>
                      <a:pt x="58" y="90"/>
                    </a:lnTo>
                    <a:lnTo>
                      <a:pt x="65" y="101"/>
                    </a:lnTo>
                    <a:lnTo>
                      <a:pt x="70" y="108"/>
                    </a:lnTo>
                    <a:lnTo>
                      <a:pt x="77" y="114"/>
                    </a:lnTo>
                    <a:lnTo>
                      <a:pt x="81" y="118"/>
                    </a:lnTo>
                    <a:lnTo>
                      <a:pt x="87" y="123"/>
                    </a:lnTo>
                    <a:lnTo>
                      <a:pt x="92" y="126"/>
                    </a:lnTo>
                    <a:lnTo>
                      <a:pt x="96" y="128"/>
                    </a:lnTo>
                    <a:lnTo>
                      <a:pt x="102" y="130"/>
                    </a:lnTo>
                    <a:lnTo>
                      <a:pt x="109" y="131"/>
                    </a:lnTo>
                    <a:lnTo>
                      <a:pt x="119" y="132"/>
                    </a:lnTo>
                    <a:lnTo>
                      <a:pt x="129" y="130"/>
                    </a:lnTo>
                    <a:lnTo>
                      <a:pt x="137" y="128"/>
                    </a:lnTo>
                    <a:lnTo>
                      <a:pt x="141" y="126"/>
                    </a:lnTo>
                    <a:lnTo>
                      <a:pt x="145" y="124"/>
                    </a:lnTo>
                    <a:lnTo>
                      <a:pt x="153" y="120"/>
                    </a:lnTo>
                    <a:lnTo>
                      <a:pt x="161" y="116"/>
                    </a:lnTo>
                    <a:lnTo>
                      <a:pt x="174" y="109"/>
                    </a:lnTo>
                    <a:lnTo>
                      <a:pt x="177" y="106"/>
                    </a:lnTo>
                    <a:lnTo>
                      <a:pt x="185" y="101"/>
                    </a:lnTo>
                    <a:lnTo>
                      <a:pt x="193" y="96"/>
                    </a:lnTo>
                    <a:lnTo>
                      <a:pt x="195" y="92"/>
                    </a:lnTo>
                    <a:lnTo>
                      <a:pt x="196" y="88"/>
                    </a:lnTo>
                    <a:lnTo>
                      <a:pt x="197" y="85"/>
                    </a:lnTo>
                    <a:lnTo>
                      <a:pt x="199" y="8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02" name="Freeform 51"/>
              <p:cNvSpPr>
                <a:spLocks/>
              </p:cNvSpPr>
              <p:nvPr/>
            </p:nvSpPr>
            <p:spPr bwMode="auto">
              <a:xfrm>
                <a:off x="2478" y="2068"/>
                <a:ext cx="19" cy="16"/>
              </a:xfrm>
              <a:custGeom>
                <a:avLst/>
                <a:gdLst>
                  <a:gd name="T0" fmla="*/ 0 w 41"/>
                  <a:gd name="T1" fmla="*/ 0 h 29"/>
                  <a:gd name="T2" fmla="*/ 0 w 41"/>
                  <a:gd name="T3" fmla="*/ 1 h 29"/>
                  <a:gd name="T4" fmla="*/ 0 w 41"/>
                  <a:gd name="T5" fmla="*/ 1 h 29"/>
                  <a:gd name="T6" fmla="*/ 0 w 41"/>
                  <a:gd name="T7" fmla="*/ 1 h 29"/>
                  <a:gd name="T8" fmla="*/ 0 w 41"/>
                  <a:gd name="T9" fmla="*/ 1 h 29"/>
                  <a:gd name="T10" fmla="*/ 0 w 41"/>
                  <a:gd name="T11" fmla="*/ 1 h 29"/>
                  <a:gd name="T12" fmla="*/ 0 w 41"/>
                  <a:gd name="T13" fmla="*/ 1 h 29"/>
                  <a:gd name="T14" fmla="*/ 0 w 41"/>
                  <a:gd name="T15" fmla="*/ 1 h 29"/>
                  <a:gd name="T16" fmla="*/ 0 w 41"/>
                  <a:gd name="T17" fmla="*/ 1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29"/>
                  <a:gd name="T29" fmla="*/ 41 w 41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29">
                    <a:moveTo>
                      <a:pt x="0" y="0"/>
                    </a:moveTo>
                    <a:lnTo>
                      <a:pt x="7" y="3"/>
                    </a:lnTo>
                    <a:lnTo>
                      <a:pt x="12" y="6"/>
                    </a:lnTo>
                    <a:lnTo>
                      <a:pt x="16" y="10"/>
                    </a:lnTo>
                    <a:lnTo>
                      <a:pt x="23" y="16"/>
                    </a:lnTo>
                    <a:lnTo>
                      <a:pt x="26" y="18"/>
                    </a:lnTo>
                    <a:lnTo>
                      <a:pt x="29" y="21"/>
                    </a:lnTo>
                    <a:lnTo>
                      <a:pt x="33" y="24"/>
                    </a:lnTo>
                    <a:lnTo>
                      <a:pt x="40" y="28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03" name="Freeform 52"/>
              <p:cNvSpPr>
                <a:spLocks/>
              </p:cNvSpPr>
              <p:nvPr/>
            </p:nvSpPr>
            <p:spPr bwMode="auto">
              <a:xfrm>
                <a:off x="2476" y="2100"/>
                <a:ext cx="33" cy="12"/>
              </a:xfrm>
              <a:custGeom>
                <a:avLst/>
                <a:gdLst>
                  <a:gd name="T0" fmla="*/ 0 w 71"/>
                  <a:gd name="T1" fmla="*/ 1 h 22"/>
                  <a:gd name="T2" fmla="*/ 0 w 71"/>
                  <a:gd name="T3" fmla="*/ 1 h 22"/>
                  <a:gd name="T4" fmla="*/ 0 w 71"/>
                  <a:gd name="T5" fmla="*/ 1 h 22"/>
                  <a:gd name="T6" fmla="*/ 0 w 71"/>
                  <a:gd name="T7" fmla="*/ 1 h 22"/>
                  <a:gd name="T8" fmla="*/ 0 w 71"/>
                  <a:gd name="T9" fmla="*/ 1 h 22"/>
                  <a:gd name="T10" fmla="*/ 0 w 71"/>
                  <a:gd name="T11" fmla="*/ 1 h 22"/>
                  <a:gd name="T12" fmla="*/ 0 w 71"/>
                  <a:gd name="T13" fmla="*/ 1 h 22"/>
                  <a:gd name="T14" fmla="*/ 0 w 71"/>
                  <a:gd name="T15" fmla="*/ 1 h 22"/>
                  <a:gd name="T16" fmla="*/ 0 w 71"/>
                  <a:gd name="T17" fmla="*/ 1 h 22"/>
                  <a:gd name="T18" fmla="*/ 0 w 71"/>
                  <a:gd name="T19" fmla="*/ 1 h 22"/>
                  <a:gd name="T20" fmla="*/ 0 w 71"/>
                  <a:gd name="T21" fmla="*/ 1 h 22"/>
                  <a:gd name="T22" fmla="*/ 0 w 71"/>
                  <a:gd name="T23" fmla="*/ 1 h 22"/>
                  <a:gd name="T24" fmla="*/ 0 w 71"/>
                  <a:gd name="T25" fmla="*/ 1 h 22"/>
                  <a:gd name="T26" fmla="*/ 0 w 71"/>
                  <a:gd name="T27" fmla="*/ 0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1"/>
                  <a:gd name="T43" fmla="*/ 0 h 22"/>
                  <a:gd name="T44" fmla="*/ 71 w 71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1" h="22">
                    <a:moveTo>
                      <a:pt x="70" y="15"/>
                    </a:moveTo>
                    <a:lnTo>
                      <a:pt x="64" y="17"/>
                    </a:lnTo>
                    <a:lnTo>
                      <a:pt x="60" y="18"/>
                    </a:lnTo>
                    <a:lnTo>
                      <a:pt x="56" y="19"/>
                    </a:lnTo>
                    <a:lnTo>
                      <a:pt x="48" y="21"/>
                    </a:lnTo>
                    <a:lnTo>
                      <a:pt x="42" y="20"/>
                    </a:lnTo>
                    <a:lnTo>
                      <a:pt x="38" y="19"/>
                    </a:lnTo>
                    <a:lnTo>
                      <a:pt x="33" y="17"/>
                    </a:lnTo>
                    <a:lnTo>
                      <a:pt x="27" y="15"/>
                    </a:lnTo>
                    <a:lnTo>
                      <a:pt x="22" y="13"/>
                    </a:lnTo>
                    <a:lnTo>
                      <a:pt x="13" y="8"/>
                    </a:lnTo>
                    <a:lnTo>
                      <a:pt x="8" y="5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04" name="Freeform 53"/>
              <p:cNvSpPr>
                <a:spLocks/>
              </p:cNvSpPr>
              <p:nvPr/>
            </p:nvSpPr>
            <p:spPr bwMode="auto">
              <a:xfrm>
                <a:off x="2594" y="2087"/>
                <a:ext cx="50" cy="37"/>
              </a:xfrm>
              <a:custGeom>
                <a:avLst/>
                <a:gdLst>
                  <a:gd name="T0" fmla="*/ 0 w 110"/>
                  <a:gd name="T1" fmla="*/ 0 h 68"/>
                  <a:gd name="T2" fmla="*/ 0 w 110"/>
                  <a:gd name="T3" fmla="*/ 1 h 68"/>
                  <a:gd name="T4" fmla="*/ 0 w 110"/>
                  <a:gd name="T5" fmla="*/ 1 h 68"/>
                  <a:gd name="T6" fmla="*/ 0 w 110"/>
                  <a:gd name="T7" fmla="*/ 1 h 68"/>
                  <a:gd name="T8" fmla="*/ 0 w 110"/>
                  <a:gd name="T9" fmla="*/ 1 h 68"/>
                  <a:gd name="T10" fmla="*/ 0 w 110"/>
                  <a:gd name="T11" fmla="*/ 1 h 68"/>
                  <a:gd name="T12" fmla="*/ 0 w 110"/>
                  <a:gd name="T13" fmla="*/ 1 h 68"/>
                  <a:gd name="T14" fmla="*/ 0 w 110"/>
                  <a:gd name="T15" fmla="*/ 1 h 68"/>
                  <a:gd name="T16" fmla="*/ 0 w 110"/>
                  <a:gd name="T17" fmla="*/ 1 h 68"/>
                  <a:gd name="T18" fmla="*/ 0 w 110"/>
                  <a:gd name="T19" fmla="*/ 1 h 68"/>
                  <a:gd name="T20" fmla="*/ 0 w 110"/>
                  <a:gd name="T21" fmla="*/ 1 h 68"/>
                  <a:gd name="T22" fmla="*/ 0 w 110"/>
                  <a:gd name="T23" fmla="*/ 1 h 68"/>
                  <a:gd name="T24" fmla="*/ 0 w 110"/>
                  <a:gd name="T25" fmla="*/ 1 h 68"/>
                  <a:gd name="T26" fmla="*/ 0 w 110"/>
                  <a:gd name="T27" fmla="*/ 1 h 68"/>
                  <a:gd name="T28" fmla="*/ 0 w 110"/>
                  <a:gd name="T29" fmla="*/ 1 h 68"/>
                  <a:gd name="T30" fmla="*/ 0 w 110"/>
                  <a:gd name="T31" fmla="*/ 1 h 68"/>
                  <a:gd name="T32" fmla="*/ 0 w 110"/>
                  <a:gd name="T33" fmla="*/ 1 h 68"/>
                  <a:gd name="T34" fmla="*/ 0 w 110"/>
                  <a:gd name="T35" fmla="*/ 1 h 6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0"/>
                  <a:gd name="T55" fmla="*/ 0 h 68"/>
                  <a:gd name="T56" fmla="*/ 110 w 110"/>
                  <a:gd name="T57" fmla="*/ 68 h 6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0" h="68">
                    <a:moveTo>
                      <a:pt x="109" y="0"/>
                    </a:moveTo>
                    <a:lnTo>
                      <a:pt x="101" y="6"/>
                    </a:lnTo>
                    <a:lnTo>
                      <a:pt x="93" y="12"/>
                    </a:lnTo>
                    <a:lnTo>
                      <a:pt x="85" y="18"/>
                    </a:lnTo>
                    <a:lnTo>
                      <a:pt x="81" y="22"/>
                    </a:lnTo>
                    <a:lnTo>
                      <a:pt x="78" y="25"/>
                    </a:lnTo>
                    <a:lnTo>
                      <a:pt x="70" y="31"/>
                    </a:lnTo>
                    <a:lnTo>
                      <a:pt x="66" y="35"/>
                    </a:lnTo>
                    <a:lnTo>
                      <a:pt x="62" y="38"/>
                    </a:lnTo>
                    <a:lnTo>
                      <a:pt x="59" y="40"/>
                    </a:lnTo>
                    <a:lnTo>
                      <a:pt x="54" y="43"/>
                    </a:lnTo>
                    <a:lnTo>
                      <a:pt x="46" y="48"/>
                    </a:lnTo>
                    <a:lnTo>
                      <a:pt x="38" y="53"/>
                    </a:lnTo>
                    <a:lnTo>
                      <a:pt x="32" y="57"/>
                    </a:lnTo>
                    <a:lnTo>
                      <a:pt x="22" y="61"/>
                    </a:lnTo>
                    <a:lnTo>
                      <a:pt x="9" y="65"/>
                    </a:lnTo>
                    <a:lnTo>
                      <a:pt x="5" y="66"/>
                    </a:lnTo>
                    <a:lnTo>
                      <a:pt x="0" y="67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05" name="Freeform 54"/>
              <p:cNvSpPr>
                <a:spLocks/>
              </p:cNvSpPr>
              <p:nvPr/>
            </p:nvSpPr>
            <p:spPr bwMode="auto">
              <a:xfrm>
                <a:off x="2553" y="2131"/>
                <a:ext cx="26" cy="17"/>
              </a:xfrm>
              <a:custGeom>
                <a:avLst/>
                <a:gdLst>
                  <a:gd name="T0" fmla="*/ 0 w 58"/>
                  <a:gd name="T1" fmla="*/ 0 h 31"/>
                  <a:gd name="T2" fmla="*/ 0 w 58"/>
                  <a:gd name="T3" fmla="*/ 1 h 31"/>
                  <a:gd name="T4" fmla="*/ 0 w 58"/>
                  <a:gd name="T5" fmla="*/ 1 h 31"/>
                  <a:gd name="T6" fmla="*/ 0 w 58"/>
                  <a:gd name="T7" fmla="*/ 1 h 31"/>
                  <a:gd name="T8" fmla="*/ 0 w 58"/>
                  <a:gd name="T9" fmla="*/ 1 h 31"/>
                  <a:gd name="T10" fmla="*/ 0 w 58"/>
                  <a:gd name="T11" fmla="*/ 1 h 31"/>
                  <a:gd name="T12" fmla="*/ 0 w 58"/>
                  <a:gd name="T13" fmla="*/ 1 h 31"/>
                  <a:gd name="T14" fmla="*/ 0 w 58"/>
                  <a:gd name="T15" fmla="*/ 1 h 31"/>
                  <a:gd name="T16" fmla="*/ 0 w 58"/>
                  <a:gd name="T17" fmla="*/ 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31"/>
                  <a:gd name="T29" fmla="*/ 58 w 58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31">
                    <a:moveTo>
                      <a:pt x="57" y="0"/>
                    </a:moveTo>
                    <a:lnTo>
                      <a:pt x="50" y="6"/>
                    </a:lnTo>
                    <a:lnTo>
                      <a:pt x="45" y="10"/>
                    </a:lnTo>
                    <a:lnTo>
                      <a:pt x="37" y="15"/>
                    </a:lnTo>
                    <a:lnTo>
                      <a:pt x="29" y="19"/>
                    </a:lnTo>
                    <a:lnTo>
                      <a:pt x="21" y="23"/>
                    </a:lnTo>
                    <a:lnTo>
                      <a:pt x="13" y="27"/>
                    </a:lnTo>
                    <a:lnTo>
                      <a:pt x="9" y="28"/>
                    </a:lnTo>
                    <a:lnTo>
                      <a:pt x="0" y="3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06" name="Freeform 55"/>
              <p:cNvSpPr>
                <a:spLocks/>
              </p:cNvSpPr>
              <p:nvPr/>
            </p:nvSpPr>
            <p:spPr bwMode="auto">
              <a:xfrm>
                <a:off x="2562" y="2124"/>
                <a:ext cx="51" cy="62"/>
              </a:xfrm>
              <a:custGeom>
                <a:avLst/>
                <a:gdLst>
                  <a:gd name="T0" fmla="*/ 0 w 111"/>
                  <a:gd name="T1" fmla="*/ 0 h 113"/>
                  <a:gd name="T2" fmla="*/ 0 w 111"/>
                  <a:gd name="T3" fmla="*/ 1 h 113"/>
                  <a:gd name="T4" fmla="*/ 0 w 111"/>
                  <a:gd name="T5" fmla="*/ 1 h 113"/>
                  <a:gd name="T6" fmla="*/ 0 w 111"/>
                  <a:gd name="T7" fmla="*/ 1 h 113"/>
                  <a:gd name="T8" fmla="*/ 0 w 111"/>
                  <a:gd name="T9" fmla="*/ 1 h 113"/>
                  <a:gd name="T10" fmla="*/ 0 w 111"/>
                  <a:gd name="T11" fmla="*/ 1 h 113"/>
                  <a:gd name="T12" fmla="*/ 0 w 111"/>
                  <a:gd name="T13" fmla="*/ 1 h 113"/>
                  <a:gd name="T14" fmla="*/ 0 w 111"/>
                  <a:gd name="T15" fmla="*/ 1 h 113"/>
                  <a:gd name="T16" fmla="*/ 0 w 111"/>
                  <a:gd name="T17" fmla="*/ 1 h 113"/>
                  <a:gd name="T18" fmla="*/ 0 w 111"/>
                  <a:gd name="T19" fmla="*/ 1 h 113"/>
                  <a:gd name="T20" fmla="*/ 0 w 111"/>
                  <a:gd name="T21" fmla="*/ 1 h 113"/>
                  <a:gd name="T22" fmla="*/ 0 w 111"/>
                  <a:gd name="T23" fmla="*/ 1 h 113"/>
                  <a:gd name="T24" fmla="*/ 0 w 111"/>
                  <a:gd name="T25" fmla="*/ 1 h 113"/>
                  <a:gd name="T26" fmla="*/ 0 w 111"/>
                  <a:gd name="T27" fmla="*/ 1 h 113"/>
                  <a:gd name="T28" fmla="*/ 0 w 111"/>
                  <a:gd name="T29" fmla="*/ 1 h 113"/>
                  <a:gd name="T30" fmla="*/ 0 w 111"/>
                  <a:gd name="T31" fmla="*/ 1 h 113"/>
                  <a:gd name="T32" fmla="*/ 0 w 111"/>
                  <a:gd name="T33" fmla="*/ 1 h 113"/>
                  <a:gd name="T34" fmla="*/ 0 w 111"/>
                  <a:gd name="T35" fmla="*/ 1 h 113"/>
                  <a:gd name="T36" fmla="*/ 0 w 111"/>
                  <a:gd name="T37" fmla="*/ 1 h 113"/>
                  <a:gd name="T38" fmla="*/ 0 w 111"/>
                  <a:gd name="T39" fmla="*/ 1 h 1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1"/>
                  <a:gd name="T61" fmla="*/ 0 h 113"/>
                  <a:gd name="T62" fmla="*/ 111 w 111"/>
                  <a:gd name="T63" fmla="*/ 113 h 11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1" h="113">
                    <a:moveTo>
                      <a:pt x="110" y="0"/>
                    </a:moveTo>
                    <a:lnTo>
                      <a:pt x="110" y="8"/>
                    </a:lnTo>
                    <a:lnTo>
                      <a:pt x="109" y="13"/>
                    </a:lnTo>
                    <a:lnTo>
                      <a:pt x="107" y="20"/>
                    </a:lnTo>
                    <a:lnTo>
                      <a:pt x="104" y="26"/>
                    </a:lnTo>
                    <a:lnTo>
                      <a:pt x="100" y="32"/>
                    </a:lnTo>
                    <a:lnTo>
                      <a:pt x="96" y="38"/>
                    </a:lnTo>
                    <a:lnTo>
                      <a:pt x="93" y="42"/>
                    </a:lnTo>
                    <a:lnTo>
                      <a:pt x="85" y="51"/>
                    </a:lnTo>
                    <a:lnTo>
                      <a:pt x="81" y="55"/>
                    </a:lnTo>
                    <a:lnTo>
                      <a:pt x="77" y="59"/>
                    </a:lnTo>
                    <a:lnTo>
                      <a:pt x="69" y="64"/>
                    </a:lnTo>
                    <a:lnTo>
                      <a:pt x="58" y="74"/>
                    </a:lnTo>
                    <a:lnTo>
                      <a:pt x="50" y="80"/>
                    </a:lnTo>
                    <a:lnTo>
                      <a:pt x="46" y="82"/>
                    </a:lnTo>
                    <a:lnTo>
                      <a:pt x="38" y="88"/>
                    </a:lnTo>
                    <a:lnTo>
                      <a:pt x="30" y="94"/>
                    </a:lnTo>
                    <a:lnTo>
                      <a:pt x="23" y="99"/>
                    </a:lnTo>
                    <a:lnTo>
                      <a:pt x="11" y="107"/>
                    </a:lnTo>
                    <a:lnTo>
                      <a:pt x="0" y="11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07" name="Freeform 56"/>
              <p:cNvSpPr>
                <a:spLocks/>
              </p:cNvSpPr>
              <p:nvPr/>
            </p:nvSpPr>
            <p:spPr bwMode="auto">
              <a:xfrm>
                <a:off x="2522" y="2303"/>
                <a:ext cx="6" cy="2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1 h 4"/>
                  <a:gd name="T4" fmla="*/ 0 w 13"/>
                  <a:gd name="T5" fmla="*/ 1 h 4"/>
                  <a:gd name="T6" fmla="*/ 0 w 13"/>
                  <a:gd name="T7" fmla="*/ 1 h 4"/>
                  <a:gd name="T8" fmla="*/ 0 w 13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"/>
                  <a:gd name="T17" fmla="*/ 13 w 1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">
                    <a:moveTo>
                      <a:pt x="0" y="0"/>
                    </a:moveTo>
                    <a:lnTo>
                      <a:pt x="3" y="1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12" y="3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08" name="Freeform 57"/>
              <p:cNvSpPr>
                <a:spLocks/>
              </p:cNvSpPr>
              <p:nvPr/>
            </p:nvSpPr>
            <p:spPr bwMode="auto">
              <a:xfrm>
                <a:off x="2548" y="2309"/>
                <a:ext cx="13" cy="2"/>
              </a:xfrm>
              <a:custGeom>
                <a:avLst/>
                <a:gdLst>
                  <a:gd name="T0" fmla="*/ 0 w 28"/>
                  <a:gd name="T1" fmla="*/ 1 h 4"/>
                  <a:gd name="T2" fmla="*/ 0 w 28"/>
                  <a:gd name="T3" fmla="*/ 1 h 4"/>
                  <a:gd name="T4" fmla="*/ 0 w 28"/>
                  <a:gd name="T5" fmla="*/ 1 h 4"/>
                  <a:gd name="T6" fmla="*/ 0 w 2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4"/>
                  <a:gd name="T14" fmla="*/ 28 w 28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4">
                    <a:moveTo>
                      <a:pt x="27" y="3"/>
                    </a:moveTo>
                    <a:lnTo>
                      <a:pt x="18" y="1"/>
                    </a:lnTo>
                    <a:lnTo>
                      <a:pt x="13" y="1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09" name="Freeform 58"/>
              <p:cNvSpPr>
                <a:spLocks/>
              </p:cNvSpPr>
              <p:nvPr/>
            </p:nvSpPr>
            <p:spPr bwMode="auto">
              <a:xfrm>
                <a:off x="2529" y="2300"/>
                <a:ext cx="49" cy="8"/>
              </a:xfrm>
              <a:custGeom>
                <a:avLst/>
                <a:gdLst>
                  <a:gd name="T0" fmla="*/ 0 w 106"/>
                  <a:gd name="T1" fmla="*/ 0 h 14"/>
                  <a:gd name="T2" fmla="*/ 0 w 106"/>
                  <a:gd name="T3" fmla="*/ 1 h 14"/>
                  <a:gd name="T4" fmla="*/ 0 w 106"/>
                  <a:gd name="T5" fmla="*/ 1 h 14"/>
                  <a:gd name="T6" fmla="*/ 0 w 106"/>
                  <a:gd name="T7" fmla="*/ 1 h 14"/>
                  <a:gd name="T8" fmla="*/ 0 w 106"/>
                  <a:gd name="T9" fmla="*/ 1 h 14"/>
                  <a:gd name="T10" fmla="*/ 0 w 106"/>
                  <a:gd name="T11" fmla="*/ 1 h 14"/>
                  <a:gd name="T12" fmla="*/ 0 w 106"/>
                  <a:gd name="T13" fmla="*/ 1 h 14"/>
                  <a:gd name="T14" fmla="*/ 0 w 106"/>
                  <a:gd name="T15" fmla="*/ 1 h 14"/>
                  <a:gd name="T16" fmla="*/ 0 w 106"/>
                  <a:gd name="T17" fmla="*/ 1 h 14"/>
                  <a:gd name="T18" fmla="*/ 0 w 106"/>
                  <a:gd name="T19" fmla="*/ 1 h 14"/>
                  <a:gd name="T20" fmla="*/ 0 w 106"/>
                  <a:gd name="T21" fmla="*/ 1 h 14"/>
                  <a:gd name="T22" fmla="*/ 0 w 106"/>
                  <a:gd name="T23" fmla="*/ 1 h 14"/>
                  <a:gd name="T24" fmla="*/ 0 w 106"/>
                  <a:gd name="T25" fmla="*/ 1 h 14"/>
                  <a:gd name="T26" fmla="*/ 0 w 106"/>
                  <a:gd name="T27" fmla="*/ 1 h 14"/>
                  <a:gd name="T28" fmla="*/ 0 w 106"/>
                  <a:gd name="T29" fmla="*/ 1 h 14"/>
                  <a:gd name="T30" fmla="*/ 0 w 106"/>
                  <a:gd name="T31" fmla="*/ 1 h 14"/>
                  <a:gd name="T32" fmla="*/ 0 w 106"/>
                  <a:gd name="T33" fmla="*/ 1 h 14"/>
                  <a:gd name="T34" fmla="*/ 0 w 106"/>
                  <a:gd name="T35" fmla="*/ 1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6"/>
                  <a:gd name="T55" fmla="*/ 0 h 14"/>
                  <a:gd name="T56" fmla="*/ 106 w 106"/>
                  <a:gd name="T57" fmla="*/ 14 h 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6" h="14">
                    <a:moveTo>
                      <a:pt x="105" y="0"/>
                    </a:moveTo>
                    <a:lnTo>
                      <a:pt x="92" y="3"/>
                    </a:lnTo>
                    <a:lnTo>
                      <a:pt x="79" y="5"/>
                    </a:lnTo>
                    <a:lnTo>
                      <a:pt x="70" y="6"/>
                    </a:lnTo>
                    <a:lnTo>
                      <a:pt x="66" y="5"/>
                    </a:lnTo>
                    <a:lnTo>
                      <a:pt x="62" y="6"/>
                    </a:lnTo>
                    <a:lnTo>
                      <a:pt x="57" y="5"/>
                    </a:lnTo>
                    <a:lnTo>
                      <a:pt x="52" y="5"/>
                    </a:lnTo>
                    <a:lnTo>
                      <a:pt x="48" y="5"/>
                    </a:lnTo>
                    <a:lnTo>
                      <a:pt x="44" y="6"/>
                    </a:lnTo>
                    <a:lnTo>
                      <a:pt x="40" y="8"/>
                    </a:lnTo>
                    <a:lnTo>
                      <a:pt x="36" y="9"/>
                    </a:lnTo>
                    <a:lnTo>
                      <a:pt x="31" y="11"/>
                    </a:lnTo>
                    <a:lnTo>
                      <a:pt x="27" y="12"/>
                    </a:lnTo>
                    <a:lnTo>
                      <a:pt x="22" y="12"/>
                    </a:lnTo>
                    <a:lnTo>
                      <a:pt x="13" y="13"/>
                    </a:lnTo>
                    <a:lnTo>
                      <a:pt x="9" y="12"/>
                    </a:lnTo>
                    <a:lnTo>
                      <a:pt x="0" y="8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10" name="Freeform 59"/>
              <p:cNvSpPr>
                <a:spLocks/>
              </p:cNvSpPr>
              <p:nvPr/>
            </p:nvSpPr>
            <p:spPr bwMode="auto">
              <a:xfrm>
                <a:off x="2528" y="2293"/>
                <a:ext cx="49" cy="10"/>
              </a:xfrm>
              <a:custGeom>
                <a:avLst/>
                <a:gdLst>
                  <a:gd name="T0" fmla="*/ 0 w 106"/>
                  <a:gd name="T1" fmla="*/ 0 h 18"/>
                  <a:gd name="T2" fmla="*/ 0 w 106"/>
                  <a:gd name="T3" fmla="*/ 1 h 18"/>
                  <a:gd name="T4" fmla="*/ 0 w 106"/>
                  <a:gd name="T5" fmla="*/ 1 h 18"/>
                  <a:gd name="T6" fmla="*/ 0 w 106"/>
                  <a:gd name="T7" fmla="*/ 1 h 18"/>
                  <a:gd name="T8" fmla="*/ 0 w 106"/>
                  <a:gd name="T9" fmla="*/ 1 h 18"/>
                  <a:gd name="T10" fmla="*/ 0 w 106"/>
                  <a:gd name="T11" fmla="*/ 1 h 18"/>
                  <a:gd name="T12" fmla="*/ 0 w 106"/>
                  <a:gd name="T13" fmla="*/ 1 h 18"/>
                  <a:gd name="T14" fmla="*/ 0 w 106"/>
                  <a:gd name="T15" fmla="*/ 1 h 18"/>
                  <a:gd name="T16" fmla="*/ 0 w 106"/>
                  <a:gd name="T17" fmla="*/ 1 h 18"/>
                  <a:gd name="T18" fmla="*/ 0 w 106"/>
                  <a:gd name="T19" fmla="*/ 1 h 18"/>
                  <a:gd name="T20" fmla="*/ 0 w 106"/>
                  <a:gd name="T21" fmla="*/ 1 h 18"/>
                  <a:gd name="T22" fmla="*/ 0 w 106"/>
                  <a:gd name="T23" fmla="*/ 1 h 18"/>
                  <a:gd name="T24" fmla="*/ 0 w 106"/>
                  <a:gd name="T25" fmla="*/ 1 h 18"/>
                  <a:gd name="T26" fmla="*/ 0 w 106"/>
                  <a:gd name="T27" fmla="*/ 1 h 18"/>
                  <a:gd name="T28" fmla="*/ 0 w 106"/>
                  <a:gd name="T29" fmla="*/ 1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18"/>
                  <a:gd name="T47" fmla="*/ 106 w 106"/>
                  <a:gd name="T48" fmla="*/ 18 h 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18">
                    <a:moveTo>
                      <a:pt x="105" y="0"/>
                    </a:moveTo>
                    <a:lnTo>
                      <a:pt x="100" y="1"/>
                    </a:lnTo>
                    <a:lnTo>
                      <a:pt x="88" y="4"/>
                    </a:lnTo>
                    <a:lnTo>
                      <a:pt x="79" y="6"/>
                    </a:lnTo>
                    <a:lnTo>
                      <a:pt x="66" y="8"/>
                    </a:lnTo>
                    <a:lnTo>
                      <a:pt x="57" y="9"/>
                    </a:lnTo>
                    <a:lnTo>
                      <a:pt x="48" y="11"/>
                    </a:lnTo>
                    <a:lnTo>
                      <a:pt x="35" y="13"/>
                    </a:lnTo>
                    <a:lnTo>
                      <a:pt x="27" y="14"/>
                    </a:lnTo>
                    <a:lnTo>
                      <a:pt x="22" y="15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10" y="17"/>
                    </a:lnTo>
                    <a:lnTo>
                      <a:pt x="5" y="16"/>
                    </a:lnTo>
                    <a:lnTo>
                      <a:pt x="0" y="1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11" name="Freeform 60"/>
              <p:cNvSpPr>
                <a:spLocks/>
              </p:cNvSpPr>
              <p:nvPr/>
            </p:nvSpPr>
            <p:spPr bwMode="auto">
              <a:xfrm>
                <a:off x="2720" y="1959"/>
                <a:ext cx="15" cy="15"/>
              </a:xfrm>
              <a:custGeom>
                <a:avLst/>
                <a:gdLst>
                  <a:gd name="T0" fmla="*/ 0 w 32"/>
                  <a:gd name="T1" fmla="*/ 0 h 26"/>
                  <a:gd name="T2" fmla="*/ 0 w 32"/>
                  <a:gd name="T3" fmla="*/ 1 h 26"/>
                  <a:gd name="T4" fmla="*/ 0 w 32"/>
                  <a:gd name="T5" fmla="*/ 1 h 26"/>
                  <a:gd name="T6" fmla="*/ 0 w 32"/>
                  <a:gd name="T7" fmla="*/ 1 h 26"/>
                  <a:gd name="T8" fmla="*/ 0 w 32"/>
                  <a:gd name="T9" fmla="*/ 1 h 26"/>
                  <a:gd name="T10" fmla="*/ 0 w 32"/>
                  <a:gd name="T11" fmla="*/ 1 h 26"/>
                  <a:gd name="T12" fmla="*/ 0 w 32"/>
                  <a:gd name="T13" fmla="*/ 1 h 26"/>
                  <a:gd name="T14" fmla="*/ 0 w 32"/>
                  <a:gd name="T15" fmla="*/ 1 h 26"/>
                  <a:gd name="T16" fmla="*/ 0 w 32"/>
                  <a:gd name="T17" fmla="*/ 1 h 26"/>
                  <a:gd name="T18" fmla="*/ 0 w 32"/>
                  <a:gd name="T19" fmla="*/ 1 h 26"/>
                  <a:gd name="T20" fmla="*/ 0 w 32"/>
                  <a:gd name="T21" fmla="*/ 1 h 26"/>
                  <a:gd name="T22" fmla="*/ 0 w 32"/>
                  <a:gd name="T23" fmla="*/ 1 h 26"/>
                  <a:gd name="T24" fmla="*/ 0 w 32"/>
                  <a:gd name="T25" fmla="*/ 1 h 26"/>
                  <a:gd name="T26" fmla="*/ 0 w 32"/>
                  <a:gd name="T27" fmla="*/ 1 h 26"/>
                  <a:gd name="T28" fmla="*/ 0 w 32"/>
                  <a:gd name="T29" fmla="*/ 1 h 26"/>
                  <a:gd name="T30" fmla="*/ 0 w 32"/>
                  <a:gd name="T31" fmla="*/ 1 h 26"/>
                  <a:gd name="T32" fmla="*/ 0 w 32"/>
                  <a:gd name="T33" fmla="*/ 1 h 26"/>
                  <a:gd name="T34" fmla="*/ 0 w 32"/>
                  <a:gd name="T35" fmla="*/ 0 h 26"/>
                  <a:gd name="T36" fmla="*/ 0 w 32"/>
                  <a:gd name="T37" fmla="*/ 0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"/>
                  <a:gd name="T58" fmla="*/ 0 h 26"/>
                  <a:gd name="T59" fmla="*/ 32 w 32"/>
                  <a:gd name="T60" fmla="*/ 26 h 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" h="26">
                    <a:moveTo>
                      <a:pt x="6" y="0"/>
                    </a:moveTo>
                    <a:lnTo>
                      <a:pt x="28" y="14"/>
                    </a:lnTo>
                    <a:lnTo>
                      <a:pt x="31" y="18"/>
                    </a:lnTo>
                    <a:lnTo>
                      <a:pt x="29" y="21"/>
                    </a:lnTo>
                    <a:lnTo>
                      <a:pt x="25" y="23"/>
                    </a:lnTo>
                    <a:lnTo>
                      <a:pt x="21" y="23"/>
                    </a:lnTo>
                    <a:lnTo>
                      <a:pt x="17" y="25"/>
                    </a:lnTo>
                    <a:lnTo>
                      <a:pt x="11" y="25"/>
                    </a:lnTo>
                    <a:lnTo>
                      <a:pt x="6" y="25"/>
                    </a:lnTo>
                    <a:lnTo>
                      <a:pt x="3" y="24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6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12" name="Freeform 61"/>
              <p:cNvSpPr>
                <a:spLocks/>
              </p:cNvSpPr>
              <p:nvPr/>
            </p:nvSpPr>
            <p:spPr bwMode="auto">
              <a:xfrm>
                <a:off x="2594" y="1902"/>
                <a:ext cx="96" cy="183"/>
              </a:xfrm>
              <a:custGeom>
                <a:avLst/>
                <a:gdLst>
                  <a:gd name="T0" fmla="*/ 0 w 211"/>
                  <a:gd name="T1" fmla="*/ 1 h 335"/>
                  <a:gd name="T2" fmla="*/ 0 w 211"/>
                  <a:gd name="T3" fmla="*/ 1 h 335"/>
                  <a:gd name="T4" fmla="*/ 0 w 211"/>
                  <a:gd name="T5" fmla="*/ 1 h 335"/>
                  <a:gd name="T6" fmla="*/ 0 w 211"/>
                  <a:gd name="T7" fmla="*/ 1 h 335"/>
                  <a:gd name="T8" fmla="*/ 0 w 211"/>
                  <a:gd name="T9" fmla="*/ 1 h 335"/>
                  <a:gd name="T10" fmla="*/ 0 w 211"/>
                  <a:gd name="T11" fmla="*/ 1 h 335"/>
                  <a:gd name="T12" fmla="*/ 0 w 211"/>
                  <a:gd name="T13" fmla="*/ 1 h 335"/>
                  <a:gd name="T14" fmla="*/ 0 w 211"/>
                  <a:gd name="T15" fmla="*/ 1 h 335"/>
                  <a:gd name="T16" fmla="*/ 0 w 211"/>
                  <a:gd name="T17" fmla="*/ 1 h 335"/>
                  <a:gd name="T18" fmla="*/ 0 w 211"/>
                  <a:gd name="T19" fmla="*/ 2 h 335"/>
                  <a:gd name="T20" fmla="*/ 0 w 211"/>
                  <a:gd name="T21" fmla="*/ 2 h 335"/>
                  <a:gd name="T22" fmla="*/ 0 w 211"/>
                  <a:gd name="T23" fmla="*/ 2 h 335"/>
                  <a:gd name="T24" fmla="*/ 0 w 211"/>
                  <a:gd name="T25" fmla="*/ 2 h 335"/>
                  <a:gd name="T26" fmla="*/ 0 w 211"/>
                  <a:gd name="T27" fmla="*/ 2 h 335"/>
                  <a:gd name="T28" fmla="*/ 0 w 211"/>
                  <a:gd name="T29" fmla="*/ 2 h 335"/>
                  <a:gd name="T30" fmla="*/ 0 w 211"/>
                  <a:gd name="T31" fmla="*/ 2 h 335"/>
                  <a:gd name="T32" fmla="*/ 0 w 211"/>
                  <a:gd name="T33" fmla="*/ 1 h 335"/>
                  <a:gd name="T34" fmla="*/ 0 w 211"/>
                  <a:gd name="T35" fmla="*/ 1 h 335"/>
                  <a:gd name="T36" fmla="*/ 0 w 211"/>
                  <a:gd name="T37" fmla="*/ 1 h 335"/>
                  <a:gd name="T38" fmla="*/ 0 w 211"/>
                  <a:gd name="T39" fmla="*/ 1 h 335"/>
                  <a:gd name="T40" fmla="*/ 0 w 211"/>
                  <a:gd name="T41" fmla="*/ 1 h 335"/>
                  <a:gd name="T42" fmla="*/ 0 w 211"/>
                  <a:gd name="T43" fmla="*/ 1 h 335"/>
                  <a:gd name="T44" fmla="*/ 0 w 211"/>
                  <a:gd name="T45" fmla="*/ 1 h 335"/>
                  <a:gd name="T46" fmla="*/ 0 w 211"/>
                  <a:gd name="T47" fmla="*/ 1 h 335"/>
                  <a:gd name="T48" fmla="*/ 0 w 211"/>
                  <a:gd name="T49" fmla="*/ 1 h 335"/>
                  <a:gd name="T50" fmla="*/ 0 w 211"/>
                  <a:gd name="T51" fmla="*/ 1 h 335"/>
                  <a:gd name="T52" fmla="*/ 0 w 211"/>
                  <a:gd name="T53" fmla="*/ 1 h 335"/>
                  <a:gd name="T54" fmla="*/ 0 w 211"/>
                  <a:gd name="T55" fmla="*/ 1 h 335"/>
                  <a:gd name="T56" fmla="*/ 0 w 211"/>
                  <a:gd name="T57" fmla="*/ 1 h 335"/>
                  <a:gd name="T58" fmla="*/ 0 w 211"/>
                  <a:gd name="T59" fmla="*/ 1 h 335"/>
                  <a:gd name="T60" fmla="*/ 0 w 211"/>
                  <a:gd name="T61" fmla="*/ 1 h 335"/>
                  <a:gd name="T62" fmla="*/ 0 w 211"/>
                  <a:gd name="T63" fmla="*/ 1 h 335"/>
                  <a:gd name="T64" fmla="*/ 0 w 211"/>
                  <a:gd name="T65" fmla="*/ 1 h 335"/>
                  <a:gd name="T66" fmla="*/ 0 w 211"/>
                  <a:gd name="T67" fmla="*/ 1 h 335"/>
                  <a:gd name="T68" fmla="*/ 0 w 211"/>
                  <a:gd name="T69" fmla="*/ 0 h 335"/>
                  <a:gd name="T70" fmla="*/ 0 w 211"/>
                  <a:gd name="T71" fmla="*/ 0 h 335"/>
                  <a:gd name="T72" fmla="*/ 0 w 211"/>
                  <a:gd name="T73" fmla="*/ 1 h 335"/>
                  <a:gd name="T74" fmla="*/ 0 w 211"/>
                  <a:gd name="T75" fmla="*/ 1 h 335"/>
                  <a:gd name="T76" fmla="*/ 0 w 211"/>
                  <a:gd name="T77" fmla="*/ 1 h 335"/>
                  <a:gd name="T78" fmla="*/ 0 w 211"/>
                  <a:gd name="T79" fmla="*/ 1 h 335"/>
                  <a:gd name="T80" fmla="*/ 0 w 211"/>
                  <a:gd name="T81" fmla="*/ 1 h 335"/>
                  <a:gd name="T82" fmla="*/ 0 w 211"/>
                  <a:gd name="T83" fmla="*/ 1 h 335"/>
                  <a:gd name="T84" fmla="*/ 0 w 211"/>
                  <a:gd name="T85" fmla="*/ 1 h 335"/>
                  <a:gd name="T86" fmla="*/ 0 w 211"/>
                  <a:gd name="T87" fmla="*/ 1 h 335"/>
                  <a:gd name="T88" fmla="*/ 0 w 211"/>
                  <a:gd name="T89" fmla="*/ 1 h 335"/>
                  <a:gd name="T90" fmla="*/ 0 w 211"/>
                  <a:gd name="T91" fmla="*/ 1 h 335"/>
                  <a:gd name="T92" fmla="*/ 0 w 211"/>
                  <a:gd name="T93" fmla="*/ 1 h 335"/>
                  <a:gd name="T94" fmla="*/ 0 w 211"/>
                  <a:gd name="T95" fmla="*/ 1 h 335"/>
                  <a:gd name="T96" fmla="*/ 0 w 211"/>
                  <a:gd name="T97" fmla="*/ 1 h 335"/>
                  <a:gd name="T98" fmla="*/ 0 w 211"/>
                  <a:gd name="T99" fmla="*/ 1 h 335"/>
                  <a:gd name="T100" fmla="*/ 0 w 211"/>
                  <a:gd name="T101" fmla="*/ 1 h 335"/>
                  <a:gd name="T102" fmla="*/ 0 w 211"/>
                  <a:gd name="T103" fmla="*/ 1 h 335"/>
                  <a:gd name="T104" fmla="*/ 0 w 211"/>
                  <a:gd name="T105" fmla="*/ 1 h 335"/>
                  <a:gd name="T106" fmla="*/ 0 w 211"/>
                  <a:gd name="T107" fmla="*/ 1 h 335"/>
                  <a:gd name="T108" fmla="*/ 0 w 211"/>
                  <a:gd name="T109" fmla="*/ 1 h 335"/>
                  <a:gd name="T110" fmla="*/ 0 w 211"/>
                  <a:gd name="T111" fmla="*/ 1 h 335"/>
                  <a:gd name="T112" fmla="*/ 0 w 211"/>
                  <a:gd name="T113" fmla="*/ 1 h 33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11"/>
                  <a:gd name="T172" fmla="*/ 0 h 335"/>
                  <a:gd name="T173" fmla="*/ 211 w 211"/>
                  <a:gd name="T174" fmla="*/ 335 h 33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11" h="335">
                    <a:moveTo>
                      <a:pt x="194" y="196"/>
                    </a:moveTo>
                    <a:lnTo>
                      <a:pt x="193" y="200"/>
                    </a:lnTo>
                    <a:lnTo>
                      <a:pt x="193" y="216"/>
                    </a:lnTo>
                    <a:lnTo>
                      <a:pt x="194" y="224"/>
                    </a:lnTo>
                    <a:lnTo>
                      <a:pt x="194" y="228"/>
                    </a:lnTo>
                    <a:lnTo>
                      <a:pt x="196" y="232"/>
                    </a:lnTo>
                    <a:lnTo>
                      <a:pt x="197" y="236"/>
                    </a:lnTo>
                    <a:lnTo>
                      <a:pt x="199" y="240"/>
                    </a:lnTo>
                    <a:lnTo>
                      <a:pt x="201" y="244"/>
                    </a:lnTo>
                    <a:lnTo>
                      <a:pt x="202" y="248"/>
                    </a:lnTo>
                    <a:lnTo>
                      <a:pt x="203" y="251"/>
                    </a:lnTo>
                    <a:lnTo>
                      <a:pt x="207" y="263"/>
                    </a:lnTo>
                    <a:lnTo>
                      <a:pt x="208" y="270"/>
                    </a:lnTo>
                    <a:lnTo>
                      <a:pt x="210" y="286"/>
                    </a:lnTo>
                    <a:lnTo>
                      <a:pt x="209" y="293"/>
                    </a:lnTo>
                    <a:lnTo>
                      <a:pt x="206" y="301"/>
                    </a:lnTo>
                    <a:lnTo>
                      <a:pt x="201" y="308"/>
                    </a:lnTo>
                    <a:lnTo>
                      <a:pt x="191" y="316"/>
                    </a:lnTo>
                    <a:lnTo>
                      <a:pt x="186" y="320"/>
                    </a:lnTo>
                    <a:lnTo>
                      <a:pt x="177" y="324"/>
                    </a:lnTo>
                    <a:lnTo>
                      <a:pt x="171" y="327"/>
                    </a:lnTo>
                    <a:lnTo>
                      <a:pt x="165" y="330"/>
                    </a:lnTo>
                    <a:lnTo>
                      <a:pt x="156" y="332"/>
                    </a:lnTo>
                    <a:lnTo>
                      <a:pt x="152" y="333"/>
                    </a:lnTo>
                    <a:lnTo>
                      <a:pt x="148" y="334"/>
                    </a:lnTo>
                    <a:lnTo>
                      <a:pt x="139" y="334"/>
                    </a:lnTo>
                    <a:lnTo>
                      <a:pt x="134" y="334"/>
                    </a:lnTo>
                    <a:lnTo>
                      <a:pt x="130" y="334"/>
                    </a:lnTo>
                    <a:lnTo>
                      <a:pt x="121" y="332"/>
                    </a:lnTo>
                    <a:lnTo>
                      <a:pt x="106" y="329"/>
                    </a:lnTo>
                    <a:lnTo>
                      <a:pt x="102" y="328"/>
                    </a:lnTo>
                    <a:lnTo>
                      <a:pt x="92" y="324"/>
                    </a:lnTo>
                    <a:lnTo>
                      <a:pt x="88" y="322"/>
                    </a:lnTo>
                    <a:lnTo>
                      <a:pt x="82" y="319"/>
                    </a:lnTo>
                    <a:lnTo>
                      <a:pt x="77" y="317"/>
                    </a:lnTo>
                    <a:lnTo>
                      <a:pt x="71" y="312"/>
                    </a:lnTo>
                    <a:lnTo>
                      <a:pt x="69" y="310"/>
                    </a:lnTo>
                    <a:lnTo>
                      <a:pt x="64" y="306"/>
                    </a:lnTo>
                    <a:lnTo>
                      <a:pt x="62" y="304"/>
                    </a:lnTo>
                    <a:lnTo>
                      <a:pt x="57" y="298"/>
                    </a:lnTo>
                    <a:lnTo>
                      <a:pt x="55" y="296"/>
                    </a:lnTo>
                    <a:lnTo>
                      <a:pt x="52" y="291"/>
                    </a:lnTo>
                    <a:lnTo>
                      <a:pt x="46" y="273"/>
                    </a:lnTo>
                    <a:lnTo>
                      <a:pt x="37" y="250"/>
                    </a:lnTo>
                    <a:lnTo>
                      <a:pt x="30" y="222"/>
                    </a:lnTo>
                    <a:lnTo>
                      <a:pt x="22" y="191"/>
                    </a:lnTo>
                    <a:lnTo>
                      <a:pt x="19" y="176"/>
                    </a:lnTo>
                    <a:lnTo>
                      <a:pt x="15" y="156"/>
                    </a:lnTo>
                    <a:lnTo>
                      <a:pt x="11" y="137"/>
                    </a:lnTo>
                    <a:lnTo>
                      <a:pt x="10" y="129"/>
                    </a:lnTo>
                    <a:lnTo>
                      <a:pt x="8" y="121"/>
                    </a:lnTo>
                    <a:lnTo>
                      <a:pt x="5" y="105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1" y="62"/>
                    </a:lnTo>
                    <a:lnTo>
                      <a:pt x="4" y="53"/>
                    </a:lnTo>
                    <a:lnTo>
                      <a:pt x="7" y="44"/>
                    </a:lnTo>
                    <a:lnTo>
                      <a:pt x="10" y="39"/>
                    </a:lnTo>
                    <a:lnTo>
                      <a:pt x="14" y="34"/>
                    </a:lnTo>
                    <a:lnTo>
                      <a:pt x="20" y="28"/>
                    </a:lnTo>
                    <a:lnTo>
                      <a:pt x="29" y="20"/>
                    </a:lnTo>
                    <a:lnTo>
                      <a:pt x="33" y="17"/>
                    </a:lnTo>
                    <a:lnTo>
                      <a:pt x="41" y="13"/>
                    </a:lnTo>
                    <a:lnTo>
                      <a:pt x="49" y="10"/>
                    </a:lnTo>
                    <a:lnTo>
                      <a:pt x="58" y="6"/>
                    </a:lnTo>
                    <a:lnTo>
                      <a:pt x="66" y="4"/>
                    </a:lnTo>
                    <a:lnTo>
                      <a:pt x="74" y="2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6" y="0"/>
                    </a:lnTo>
                    <a:lnTo>
                      <a:pt x="110" y="0"/>
                    </a:lnTo>
                    <a:lnTo>
                      <a:pt x="120" y="2"/>
                    </a:lnTo>
                    <a:lnTo>
                      <a:pt x="124" y="3"/>
                    </a:lnTo>
                    <a:lnTo>
                      <a:pt x="129" y="5"/>
                    </a:lnTo>
                    <a:lnTo>
                      <a:pt x="134" y="7"/>
                    </a:lnTo>
                    <a:lnTo>
                      <a:pt x="139" y="10"/>
                    </a:lnTo>
                    <a:lnTo>
                      <a:pt x="147" y="14"/>
                    </a:lnTo>
                    <a:lnTo>
                      <a:pt x="150" y="15"/>
                    </a:lnTo>
                    <a:lnTo>
                      <a:pt x="154" y="19"/>
                    </a:lnTo>
                    <a:lnTo>
                      <a:pt x="160" y="23"/>
                    </a:lnTo>
                    <a:lnTo>
                      <a:pt x="164" y="28"/>
                    </a:lnTo>
                    <a:lnTo>
                      <a:pt x="169" y="33"/>
                    </a:lnTo>
                    <a:lnTo>
                      <a:pt x="174" y="41"/>
                    </a:lnTo>
                    <a:lnTo>
                      <a:pt x="178" y="49"/>
                    </a:lnTo>
                    <a:lnTo>
                      <a:pt x="182" y="56"/>
                    </a:lnTo>
                    <a:lnTo>
                      <a:pt x="183" y="59"/>
                    </a:lnTo>
                    <a:lnTo>
                      <a:pt x="186" y="66"/>
                    </a:lnTo>
                    <a:lnTo>
                      <a:pt x="190" y="74"/>
                    </a:lnTo>
                    <a:lnTo>
                      <a:pt x="187" y="76"/>
                    </a:lnTo>
                    <a:lnTo>
                      <a:pt x="185" y="80"/>
                    </a:lnTo>
                    <a:lnTo>
                      <a:pt x="183" y="85"/>
                    </a:lnTo>
                    <a:lnTo>
                      <a:pt x="181" y="89"/>
                    </a:lnTo>
                    <a:lnTo>
                      <a:pt x="179" y="94"/>
                    </a:lnTo>
                    <a:lnTo>
                      <a:pt x="178" y="98"/>
                    </a:lnTo>
                    <a:lnTo>
                      <a:pt x="176" y="101"/>
                    </a:lnTo>
                    <a:lnTo>
                      <a:pt x="175" y="106"/>
                    </a:lnTo>
                    <a:lnTo>
                      <a:pt x="175" y="110"/>
                    </a:lnTo>
                    <a:lnTo>
                      <a:pt x="174" y="115"/>
                    </a:lnTo>
                    <a:lnTo>
                      <a:pt x="174" y="122"/>
                    </a:lnTo>
                    <a:lnTo>
                      <a:pt x="175" y="131"/>
                    </a:lnTo>
                    <a:lnTo>
                      <a:pt x="175" y="135"/>
                    </a:lnTo>
                    <a:lnTo>
                      <a:pt x="176" y="139"/>
                    </a:lnTo>
                    <a:lnTo>
                      <a:pt x="176" y="142"/>
                    </a:lnTo>
                    <a:lnTo>
                      <a:pt x="178" y="151"/>
                    </a:lnTo>
                    <a:lnTo>
                      <a:pt x="179" y="155"/>
                    </a:lnTo>
                    <a:lnTo>
                      <a:pt x="180" y="158"/>
                    </a:lnTo>
                    <a:lnTo>
                      <a:pt x="182" y="166"/>
                    </a:lnTo>
                    <a:lnTo>
                      <a:pt x="183" y="170"/>
                    </a:lnTo>
                    <a:lnTo>
                      <a:pt x="186" y="178"/>
                    </a:lnTo>
                    <a:lnTo>
                      <a:pt x="189" y="186"/>
                    </a:lnTo>
                    <a:lnTo>
                      <a:pt x="191" y="190"/>
                    </a:lnTo>
                    <a:lnTo>
                      <a:pt x="192" y="192"/>
                    </a:lnTo>
                    <a:lnTo>
                      <a:pt x="194" y="19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13" name="Freeform 62"/>
              <p:cNvSpPr>
                <a:spLocks/>
              </p:cNvSpPr>
              <p:nvPr/>
            </p:nvSpPr>
            <p:spPr bwMode="auto">
              <a:xfrm>
                <a:off x="2626" y="1916"/>
                <a:ext cx="17" cy="3"/>
              </a:xfrm>
              <a:custGeom>
                <a:avLst/>
                <a:gdLst>
                  <a:gd name="T0" fmla="*/ 0 w 36"/>
                  <a:gd name="T1" fmla="*/ 0 h 6"/>
                  <a:gd name="T2" fmla="*/ 0 w 36"/>
                  <a:gd name="T3" fmla="*/ 0 h 6"/>
                  <a:gd name="T4" fmla="*/ 0 w 36"/>
                  <a:gd name="T5" fmla="*/ 1 h 6"/>
                  <a:gd name="T6" fmla="*/ 0 w 36"/>
                  <a:gd name="T7" fmla="*/ 1 h 6"/>
                  <a:gd name="T8" fmla="*/ 0 w 36"/>
                  <a:gd name="T9" fmla="*/ 1 h 6"/>
                  <a:gd name="T10" fmla="*/ 0 w 36"/>
                  <a:gd name="T11" fmla="*/ 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6"/>
                  <a:gd name="T20" fmla="*/ 36 w 3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6">
                    <a:moveTo>
                      <a:pt x="35" y="0"/>
                    </a:moveTo>
                    <a:lnTo>
                      <a:pt x="31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4"/>
                    </a:lnTo>
                    <a:lnTo>
                      <a:pt x="0" y="5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14" name="Freeform 63"/>
              <p:cNvSpPr>
                <a:spLocks/>
              </p:cNvSpPr>
              <p:nvPr/>
            </p:nvSpPr>
            <p:spPr bwMode="auto">
              <a:xfrm>
                <a:off x="2622" y="1912"/>
                <a:ext cx="16" cy="2"/>
              </a:xfrm>
              <a:custGeom>
                <a:avLst/>
                <a:gdLst>
                  <a:gd name="T0" fmla="*/ 0 w 36"/>
                  <a:gd name="T1" fmla="*/ 0 h 5"/>
                  <a:gd name="T2" fmla="*/ 0 w 36"/>
                  <a:gd name="T3" fmla="*/ 0 h 5"/>
                  <a:gd name="T4" fmla="*/ 0 w 36"/>
                  <a:gd name="T5" fmla="*/ 0 h 5"/>
                  <a:gd name="T6" fmla="*/ 0 w 36"/>
                  <a:gd name="T7" fmla="*/ 0 h 5"/>
                  <a:gd name="T8" fmla="*/ 0 w 36"/>
                  <a:gd name="T9" fmla="*/ 0 h 5"/>
                  <a:gd name="T10" fmla="*/ 0 w 36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5" y="0"/>
                    </a:moveTo>
                    <a:lnTo>
                      <a:pt x="26" y="1"/>
                    </a:lnTo>
                    <a:lnTo>
                      <a:pt x="17" y="3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0" y="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15" name="Line 64"/>
              <p:cNvSpPr>
                <a:spLocks noChangeShapeType="1"/>
              </p:cNvSpPr>
              <p:nvPr/>
            </p:nvSpPr>
            <p:spPr bwMode="auto">
              <a:xfrm flipH="1">
                <a:off x="2597" y="1920"/>
                <a:ext cx="9" cy="3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16" name="Freeform 65"/>
              <p:cNvSpPr>
                <a:spLocks/>
              </p:cNvSpPr>
              <p:nvPr/>
            </p:nvSpPr>
            <p:spPr bwMode="auto">
              <a:xfrm>
                <a:off x="2634" y="2056"/>
                <a:ext cx="15" cy="1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1 h 2"/>
                  <a:gd name="T6" fmla="*/ 0 w 33"/>
                  <a:gd name="T7" fmla="*/ 0 h 2"/>
                  <a:gd name="T8" fmla="*/ 0 w 3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"/>
                  <a:gd name="T17" fmla="*/ 33 w 3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">
                    <a:moveTo>
                      <a:pt x="32" y="0"/>
                    </a:moveTo>
                    <a:lnTo>
                      <a:pt x="23" y="1"/>
                    </a:lnTo>
                    <a:lnTo>
                      <a:pt x="14" y="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17" name="Line 66"/>
              <p:cNvSpPr>
                <a:spLocks noChangeShapeType="1"/>
              </p:cNvSpPr>
              <p:nvPr/>
            </p:nvSpPr>
            <p:spPr bwMode="auto">
              <a:xfrm flipH="1">
                <a:off x="2630" y="2043"/>
                <a:ext cx="14" cy="0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18" name="Line 67"/>
              <p:cNvSpPr>
                <a:spLocks noChangeShapeType="1"/>
              </p:cNvSpPr>
              <p:nvPr/>
            </p:nvSpPr>
            <p:spPr bwMode="auto">
              <a:xfrm flipH="1">
                <a:off x="2678" y="2031"/>
                <a:ext cx="7" cy="0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19" name="Freeform 68"/>
              <p:cNvSpPr>
                <a:spLocks/>
              </p:cNvSpPr>
              <p:nvPr/>
            </p:nvSpPr>
            <p:spPr bwMode="auto">
              <a:xfrm>
                <a:off x="2623" y="2060"/>
                <a:ext cx="43" cy="11"/>
              </a:xfrm>
              <a:custGeom>
                <a:avLst/>
                <a:gdLst>
                  <a:gd name="T0" fmla="*/ 0 w 95"/>
                  <a:gd name="T1" fmla="*/ 0 h 19"/>
                  <a:gd name="T2" fmla="*/ 0 w 95"/>
                  <a:gd name="T3" fmla="*/ 1 h 19"/>
                  <a:gd name="T4" fmla="*/ 0 w 95"/>
                  <a:gd name="T5" fmla="*/ 1 h 19"/>
                  <a:gd name="T6" fmla="*/ 0 w 95"/>
                  <a:gd name="T7" fmla="*/ 1 h 19"/>
                  <a:gd name="T8" fmla="*/ 0 w 95"/>
                  <a:gd name="T9" fmla="*/ 1 h 19"/>
                  <a:gd name="T10" fmla="*/ 0 w 95"/>
                  <a:gd name="T11" fmla="*/ 1 h 19"/>
                  <a:gd name="T12" fmla="*/ 0 w 95"/>
                  <a:gd name="T13" fmla="*/ 1 h 19"/>
                  <a:gd name="T14" fmla="*/ 0 w 95"/>
                  <a:gd name="T15" fmla="*/ 1 h 19"/>
                  <a:gd name="T16" fmla="*/ 0 w 95"/>
                  <a:gd name="T17" fmla="*/ 1 h 19"/>
                  <a:gd name="T18" fmla="*/ 0 w 95"/>
                  <a:gd name="T19" fmla="*/ 1 h 19"/>
                  <a:gd name="T20" fmla="*/ 0 w 95"/>
                  <a:gd name="T21" fmla="*/ 1 h 19"/>
                  <a:gd name="T22" fmla="*/ 0 w 95"/>
                  <a:gd name="T23" fmla="*/ 1 h 19"/>
                  <a:gd name="T24" fmla="*/ 0 w 95"/>
                  <a:gd name="T25" fmla="*/ 1 h 19"/>
                  <a:gd name="T26" fmla="*/ 0 w 95"/>
                  <a:gd name="T27" fmla="*/ 1 h 19"/>
                  <a:gd name="T28" fmla="*/ 0 w 95"/>
                  <a:gd name="T29" fmla="*/ 1 h 19"/>
                  <a:gd name="T30" fmla="*/ 0 w 95"/>
                  <a:gd name="T31" fmla="*/ 1 h 19"/>
                  <a:gd name="T32" fmla="*/ 0 w 95"/>
                  <a:gd name="T33" fmla="*/ 1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"/>
                  <a:gd name="T52" fmla="*/ 0 h 19"/>
                  <a:gd name="T53" fmla="*/ 95 w 95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" h="19">
                    <a:moveTo>
                      <a:pt x="94" y="0"/>
                    </a:moveTo>
                    <a:lnTo>
                      <a:pt x="90" y="4"/>
                    </a:lnTo>
                    <a:lnTo>
                      <a:pt x="85" y="6"/>
                    </a:lnTo>
                    <a:lnTo>
                      <a:pt x="78" y="10"/>
                    </a:lnTo>
                    <a:lnTo>
                      <a:pt x="68" y="13"/>
                    </a:lnTo>
                    <a:lnTo>
                      <a:pt x="65" y="14"/>
                    </a:lnTo>
                    <a:lnTo>
                      <a:pt x="56" y="16"/>
                    </a:lnTo>
                    <a:lnTo>
                      <a:pt x="52" y="17"/>
                    </a:lnTo>
                    <a:lnTo>
                      <a:pt x="43" y="18"/>
                    </a:lnTo>
                    <a:lnTo>
                      <a:pt x="38" y="18"/>
                    </a:lnTo>
                    <a:lnTo>
                      <a:pt x="31" y="18"/>
                    </a:lnTo>
                    <a:lnTo>
                      <a:pt x="27" y="18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8" y="18"/>
                    </a:lnTo>
                    <a:lnTo>
                      <a:pt x="0" y="1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20" name="Freeform 69"/>
              <p:cNvSpPr>
                <a:spLocks/>
              </p:cNvSpPr>
              <p:nvPr/>
            </p:nvSpPr>
            <p:spPr bwMode="auto">
              <a:xfrm>
                <a:off x="2625" y="2061"/>
                <a:ext cx="11" cy="2"/>
              </a:xfrm>
              <a:custGeom>
                <a:avLst/>
                <a:gdLst>
                  <a:gd name="T0" fmla="*/ 0 w 25"/>
                  <a:gd name="T1" fmla="*/ 1 h 3"/>
                  <a:gd name="T2" fmla="*/ 0 w 25"/>
                  <a:gd name="T3" fmla="*/ 1 h 3"/>
                  <a:gd name="T4" fmla="*/ 0 w 25"/>
                  <a:gd name="T5" fmla="*/ 1 h 3"/>
                  <a:gd name="T6" fmla="*/ 0 w 2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3"/>
                  <a:gd name="T14" fmla="*/ 25 w 2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3">
                    <a:moveTo>
                      <a:pt x="24" y="2"/>
                    </a:moveTo>
                    <a:lnTo>
                      <a:pt x="18" y="1"/>
                    </a:lnTo>
                    <a:lnTo>
                      <a:pt x="9" y="1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21" name="Freeform 70"/>
              <p:cNvSpPr>
                <a:spLocks/>
              </p:cNvSpPr>
              <p:nvPr/>
            </p:nvSpPr>
            <p:spPr bwMode="auto">
              <a:xfrm>
                <a:off x="2624" y="2054"/>
                <a:ext cx="6" cy="2"/>
              </a:xfrm>
              <a:custGeom>
                <a:avLst/>
                <a:gdLst>
                  <a:gd name="T0" fmla="*/ 0 w 14"/>
                  <a:gd name="T1" fmla="*/ 1 h 3"/>
                  <a:gd name="T2" fmla="*/ 0 w 14"/>
                  <a:gd name="T3" fmla="*/ 1 h 3"/>
                  <a:gd name="T4" fmla="*/ 0 w 14"/>
                  <a:gd name="T5" fmla="*/ 1 h 3"/>
                  <a:gd name="T6" fmla="*/ 0 w 1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3"/>
                  <a:gd name="T14" fmla="*/ 14 w 1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3">
                    <a:moveTo>
                      <a:pt x="13" y="2"/>
                    </a:moveTo>
                    <a:lnTo>
                      <a:pt x="9" y="2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22" name="Freeform 71"/>
              <p:cNvSpPr>
                <a:spLocks/>
              </p:cNvSpPr>
              <p:nvPr/>
            </p:nvSpPr>
            <p:spPr bwMode="auto">
              <a:xfrm>
                <a:off x="2672" y="1938"/>
                <a:ext cx="4" cy="18"/>
              </a:xfrm>
              <a:custGeom>
                <a:avLst/>
                <a:gdLst>
                  <a:gd name="T0" fmla="*/ 0 w 7"/>
                  <a:gd name="T1" fmla="*/ 0 h 33"/>
                  <a:gd name="T2" fmla="*/ 1 w 7"/>
                  <a:gd name="T3" fmla="*/ 1 h 33"/>
                  <a:gd name="T4" fmla="*/ 1 w 7"/>
                  <a:gd name="T5" fmla="*/ 1 h 33"/>
                  <a:gd name="T6" fmla="*/ 1 w 7"/>
                  <a:gd name="T7" fmla="*/ 1 h 33"/>
                  <a:gd name="T8" fmla="*/ 1 w 7"/>
                  <a:gd name="T9" fmla="*/ 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3"/>
                  <a:gd name="T17" fmla="*/ 7 w 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3">
                    <a:moveTo>
                      <a:pt x="0" y="0"/>
                    </a:moveTo>
                    <a:lnTo>
                      <a:pt x="2" y="12"/>
                    </a:lnTo>
                    <a:lnTo>
                      <a:pt x="4" y="20"/>
                    </a:lnTo>
                    <a:lnTo>
                      <a:pt x="5" y="28"/>
                    </a:lnTo>
                    <a:lnTo>
                      <a:pt x="6" y="3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23" name="Freeform 72"/>
              <p:cNvSpPr>
                <a:spLocks/>
              </p:cNvSpPr>
              <p:nvPr/>
            </p:nvSpPr>
            <p:spPr bwMode="auto">
              <a:xfrm>
                <a:off x="2683" y="2024"/>
                <a:ext cx="7" cy="7"/>
              </a:xfrm>
              <a:custGeom>
                <a:avLst/>
                <a:gdLst>
                  <a:gd name="T0" fmla="*/ 0 w 16"/>
                  <a:gd name="T1" fmla="*/ 0 h 13"/>
                  <a:gd name="T2" fmla="*/ 0 w 16"/>
                  <a:gd name="T3" fmla="*/ 1 h 13"/>
                  <a:gd name="T4" fmla="*/ 0 w 16"/>
                  <a:gd name="T5" fmla="*/ 1 h 13"/>
                  <a:gd name="T6" fmla="*/ 0 w 16"/>
                  <a:gd name="T7" fmla="*/ 1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3"/>
                  <a:gd name="T14" fmla="*/ 16 w 16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3">
                    <a:moveTo>
                      <a:pt x="0" y="0"/>
                    </a:moveTo>
                    <a:lnTo>
                      <a:pt x="5" y="4"/>
                    </a:lnTo>
                    <a:lnTo>
                      <a:pt x="11" y="9"/>
                    </a:lnTo>
                    <a:lnTo>
                      <a:pt x="15" y="1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24" name="Freeform 73"/>
              <p:cNvSpPr>
                <a:spLocks/>
              </p:cNvSpPr>
              <p:nvPr/>
            </p:nvSpPr>
            <p:spPr bwMode="auto">
              <a:xfrm>
                <a:off x="2684" y="2032"/>
                <a:ext cx="11" cy="9"/>
              </a:xfrm>
              <a:custGeom>
                <a:avLst/>
                <a:gdLst>
                  <a:gd name="T0" fmla="*/ 0 w 24"/>
                  <a:gd name="T1" fmla="*/ 0 h 17"/>
                  <a:gd name="T2" fmla="*/ 0 w 24"/>
                  <a:gd name="T3" fmla="*/ 1 h 17"/>
                  <a:gd name="T4" fmla="*/ 0 w 24"/>
                  <a:gd name="T5" fmla="*/ 1 h 17"/>
                  <a:gd name="T6" fmla="*/ 0 w 24"/>
                  <a:gd name="T7" fmla="*/ 1 h 17"/>
                  <a:gd name="T8" fmla="*/ 0 w 24"/>
                  <a:gd name="T9" fmla="*/ 1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7"/>
                  <a:gd name="T17" fmla="*/ 24 w 24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7">
                    <a:moveTo>
                      <a:pt x="0" y="0"/>
                    </a:moveTo>
                    <a:lnTo>
                      <a:pt x="8" y="6"/>
                    </a:lnTo>
                    <a:lnTo>
                      <a:pt x="16" y="12"/>
                    </a:lnTo>
                    <a:lnTo>
                      <a:pt x="19" y="14"/>
                    </a:lnTo>
                    <a:lnTo>
                      <a:pt x="23" y="1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25" name="Freeform 74"/>
              <p:cNvSpPr>
                <a:spLocks/>
              </p:cNvSpPr>
              <p:nvPr/>
            </p:nvSpPr>
            <p:spPr bwMode="auto">
              <a:xfrm>
                <a:off x="2627" y="2036"/>
                <a:ext cx="21" cy="3"/>
              </a:xfrm>
              <a:custGeom>
                <a:avLst/>
                <a:gdLst>
                  <a:gd name="T0" fmla="*/ 0 w 46"/>
                  <a:gd name="T1" fmla="*/ 0 h 4"/>
                  <a:gd name="T2" fmla="*/ 0 w 46"/>
                  <a:gd name="T3" fmla="*/ 1 h 4"/>
                  <a:gd name="T4" fmla="*/ 0 w 46"/>
                  <a:gd name="T5" fmla="*/ 2 h 4"/>
                  <a:gd name="T6" fmla="*/ 0 w 46"/>
                  <a:gd name="T7" fmla="*/ 2 h 4"/>
                  <a:gd name="T8" fmla="*/ 0 w 4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4"/>
                  <a:gd name="T17" fmla="*/ 46 w 4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4">
                    <a:moveTo>
                      <a:pt x="45" y="0"/>
                    </a:moveTo>
                    <a:lnTo>
                      <a:pt x="34" y="1"/>
                    </a:lnTo>
                    <a:lnTo>
                      <a:pt x="27" y="2"/>
                    </a:lnTo>
                    <a:lnTo>
                      <a:pt x="14" y="3"/>
                    </a:lnTo>
                    <a:lnTo>
                      <a:pt x="0" y="3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26" name="Freeform 75"/>
              <p:cNvSpPr>
                <a:spLocks/>
              </p:cNvSpPr>
              <p:nvPr/>
            </p:nvSpPr>
            <p:spPr bwMode="auto">
              <a:xfrm>
                <a:off x="2448" y="2289"/>
                <a:ext cx="274" cy="259"/>
              </a:xfrm>
              <a:custGeom>
                <a:avLst/>
                <a:gdLst>
                  <a:gd name="T0" fmla="*/ 0 w 597"/>
                  <a:gd name="T1" fmla="*/ 1 h 473"/>
                  <a:gd name="T2" fmla="*/ 0 w 597"/>
                  <a:gd name="T3" fmla="*/ 1 h 473"/>
                  <a:gd name="T4" fmla="*/ 0 w 597"/>
                  <a:gd name="T5" fmla="*/ 1 h 473"/>
                  <a:gd name="T6" fmla="*/ 0 w 597"/>
                  <a:gd name="T7" fmla="*/ 1 h 473"/>
                  <a:gd name="T8" fmla="*/ 0 w 597"/>
                  <a:gd name="T9" fmla="*/ 1 h 473"/>
                  <a:gd name="T10" fmla="*/ 0 w 597"/>
                  <a:gd name="T11" fmla="*/ 1 h 473"/>
                  <a:gd name="T12" fmla="*/ 0 w 597"/>
                  <a:gd name="T13" fmla="*/ 1 h 473"/>
                  <a:gd name="T14" fmla="*/ 0 w 597"/>
                  <a:gd name="T15" fmla="*/ 1 h 473"/>
                  <a:gd name="T16" fmla="*/ 0 w 597"/>
                  <a:gd name="T17" fmla="*/ 1 h 473"/>
                  <a:gd name="T18" fmla="*/ 0 w 597"/>
                  <a:gd name="T19" fmla="*/ 1 h 473"/>
                  <a:gd name="T20" fmla="*/ 0 w 597"/>
                  <a:gd name="T21" fmla="*/ 1 h 473"/>
                  <a:gd name="T22" fmla="*/ 0 w 597"/>
                  <a:gd name="T23" fmla="*/ 1 h 473"/>
                  <a:gd name="T24" fmla="*/ 0 w 597"/>
                  <a:gd name="T25" fmla="*/ 1 h 473"/>
                  <a:gd name="T26" fmla="*/ 0 w 597"/>
                  <a:gd name="T27" fmla="*/ 1 h 473"/>
                  <a:gd name="T28" fmla="*/ 0 w 597"/>
                  <a:gd name="T29" fmla="*/ 1 h 473"/>
                  <a:gd name="T30" fmla="*/ 0 w 597"/>
                  <a:gd name="T31" fmla="*/ 1 h 473"/>
                  <a:gd name="T32" fmla="*/ 0 w 597"/>
                  <a:gd name="T33" fmla="*/ 1 h 473"/>
                  <a:gd name="T34" fmla="*/ 0 w 597"/>
                  <a:gd name="T35" fmla="*/ 1 h 473"/>
                  <a:gd name="T36" fmla="*/ 0 w 597"/>
                  <a:gd name="T37" fmla="*/ 2 h 473"/>
                  <a:gd name="T38" fmla="*/ 0 w 597"/>
                  <a:gd name="T39" fmla="*/ 2 h 473"/>
                  <a:gd name="T40" fmla="*/ 0 w 597"/>
                  <a:gd name="T41" fmla="*/ 2 h 473"/>
                  <a:gd name="T42" fmla="*/ 0 w 597"/>
                  <a:gd name="T43" fmla="*/ 2 h 473"/>
                  <a:gd name="T44" fmla="*/ 0 w 597"/>
                  <a:gd name="T45" fmla="*/ 2 h 473"/>
                  <a:gd name="T46" fmla="*/ 0 w 597"/>
                  <a:gd name="T47" fmla="*/ 2 h 473"/>
                  <a:gd name="T48" fmla="*/ 0 w 597"/>
                  <a:gd name="T49" fmla="*/ 2 h 473"/>
                  <a:gd name="T50" fmla="*/ 0 w 597"/>
                  <a:gd name="T51" fmla="*/ 2 h 473"/>
                  <a:gd name="T52" fmla="*/ 0 w 597"/>
                  <a:gd name="T53" fmla="*/ 2 h 473"/>
                  <a:gd name="T54" fmla="*/ 0 w 597"/>
                  <a:gd name="T55" fmla="*/ 2 h 473"/>
                  <a:gd name="T56" fmla="*/ 0 w 597"/>
                  <a:gd name="T57" fmla="*/ 2 h 473"/>
                  <a:gd name="T58" fmla="*/ 0 w 597"/>
                  <a:gd name="T59" fmla="*/ 2 h 473"/>
                  <a:gd name="T60" fmla="*/ 0 w 597"/>
                  <a:gd name="T61" fmla="*/ 2 h 473"/>
                  <a:gd name="T62" fmla="*/ 0 w 597"/>
                  <a:gd name="T63" fmla="*/ 2 h 473"/>
                  <a:gd name="T64" fmla="*/ 0 w 597"/>
                  <a:gd name="T65" fmla="*/ 2 h 473"/>
                  <a:gd name="T66" fmla="*/ 0 w 597"/>
                  <a:gd name="T67" fmla="*/ 2 h 473"/>
                  <a:gd name="T68" fmla="*/ 0 w 597"/>
                  <a:gd name="T69" fmla="*/ 1 h 473"/>
                  <a:gd name="T70" fmla="*/ 0 w 597"/>
                  <a:gd name="T71" fmla="*/ 1 h 473"/>
                  <a:gd name="T72" fmla="*/ 0 w 597"/>
                  <a:gd name="T73" fmla="*/ 1 h 473"/>
                  <a:gd name="T74" fmla="*/ 0 w 597"/>
                  <a:gd name="T75" fmla="*/ 1 h 473"/>
                  <a:gd name="T76" fmla="*/ 0 w 597"/>
                  <a:gd name="T77" fmla="*/ 1 h 473"/>
                  <a:gd name="T78" fmla="*/ 0 w 597"/>
                  <a:gd name="T79" fmla="*/ 1 h 473"/>
                  <a:gd name="T80" fmla="*/ 0 w 597"/>
                  <a:gd name="T81" fmla="*/ 1 h 473"/>
                  <a:gd name="T82" fmla="*/ 0 w 597"/>
                  <a:gd name="T83" fmla="*/ 1 h 473"/>
                  <a:gd name="T84" fmla="*/ 0 w 597"/>
                  <a:gd name="T85" fmla="*/ 1 h 473"/>
                  <a:gd name="T86" fmla="*/ 0 w 597"/>
                  <a:gd name="T87" fmla="*/ 1 h 473"/>
                  <a:gd name="T88" fmla="*/ 0 w 597"/>
                  <a:gd name="T89" fmla="*/ 1 h 473"/>
                  <a:gd name="T90" fmla="*/ 0 w 597"/>
                  <a:gd name="T91" fmla="*/ 1 h 473"/>
                  <a:gd name="T92" fmla="*/ 0 w 597"/>
                  <a:gd name="T93" fmla="*/ 1 h 473"/>
                  <a:gd name="T94" fmla="*/ 0 w 597"/>
                  <a:gd name="T95" fmla="*/ 1 h 473"/>
                  <a:gd name="T96" fmla="*/ 0 w 597"/>
                  <a:gd name="T97" fmla="*/ 1 h 47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97"/>
                  <a:gd name="T148" fmla="*/ 0 h 473"/>
                  <a:gd name="T149" fmla="*/ 597 w 597"/>
                  <a:gd name="T150" fmla="*/ 473 h 47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97" h="473">
                    <a:moveTo>
                      <a:pt x="181" y="145"/>
                    </a:moveTo>
                    <a:lnTo>
                      <a:pt x="190" y="140"/>
                    </a:lnTo>
                    <a:lnTo>
                      <a:pt x="194" y="138"/>
                    </a:lnTo>
                    <a:lnTo>
                      <a:pt x="202" y="135"/>
                    </a:lnTo>
                    <a:lnTo>
                      <a:pt x="210" y="133"/>
                    </a:lnTo>
                    <a:lnTo>
                      <a:pt x="214" y="132"/>
                    </a:lnTo>
                    <a:lnTo>
                      <a:pt x="219" y="131"/>
                    </a:lnTo>
                    <a:lnTo>
                      <a:pt x="227" y="129"/>
                    </a:lnTo>
                    <a:lnTo>
                      <a:pt x="240" y="128"/>
                    </a:lnTo>
                    <a:lnTo>
                      <a:pt x="249" y="128"/>
                    </a:lnTo>
                    <a:lnTo>
                      <a:pt x="263" y="128"/>
                    </a:lnTo>
                    <a:lnTo>
                      <a:pt x="280" y="126"/>
                    </a:lnTo>
                    <a:lnTo>
                      <a:pt x="293" y="125"/>
                    </a:lnTo>
                    <a:lnTo>
                      <a:pt x="302" y="124"/>
                    </a:lnTo>
                    <a:lnTo>
                      <a:pt x="311" y="124"/>
                    </a:lnTo>
                    <a:lnTo>
                      <a:pt x="328" y="122"/>
                    </a:lnTo>
                    <a:lnTo>
                      <a:pt x="337" y="121"/>
                    </a:lnTo>
                    <a:lnTo>
                      <a:pt x="359" y="118"/>
                    </a:lnTo>
                    <a:lnTo>
                      <a:pt x="377" y="117"/>
                    </a:lnTo>
                    <a:lnTo>
                      <a:pt x="385" y="117"/>
                    </a:lnTo>
                    <a:lnTo>
                      <a:pt x="394" y="116"/>
                    </a:lnTo>
                    <a:lnTo>
                      <a:pt x="399" y="117"/>
                    </a:lnTo>
                    <a:lnTo>
                      <a:pt x="408" y="116"/>
                    </a:lnTo>
                    <a:lnTo>
                      <a:pt x="412" y="115"/>
                    </a:lnTo>
                    <a:lnTo>
                      <a:pt x="421" y="115"/>
                    </a:lnTo>
                    <a:lnTo>
                      <a:pt x="447" y="111"/>
                    </a:lnTo>
                    <a:lnTo>
                      <a:pt x="455" y="110"/>
                    </a:lnTo>
                    <a:lnTo>
                      <a:pt x="474" y="108"/>
                    </a:lnTo>
                    <a:lnTo>
                      <a:pt x="486" y="105"/>
                    </a:lnTo>
                    <a:lnTo>
                      <a:pt x="495" y="103"/>
                    </a:lnTo>
                    <a:lnTo>
                      <a:pt x="512" y="99"/>
                    </a:lnTo>
                    <a:lnTo>
                      <a:pt x="525" y="96"/>
                    </a:lnTo>
                    <a:lnTo>
                      <a:pt x="538" y="92"/>
                    </a:lnTo>
                    <a:lnTo>
                      <a:pt x="545" y="90"/>
                    </a:lnTo>
                    <a:lnTo>
                      <a:pt x="555" y="87"/>
                    </a:lnTo>
                    <a:lnTo>
                      <a:pt x="563" y="85"/>
                    </a:lnTo>
                    <a:lnTo>
                      <a:pt x="571" y="83"/>
                    </a:lnTo>
                    <a:lnTo>
                      <a:pt x="579" y="79"/>
                    </a:lnTo>
                    <a:lnTo>
                      <a:pt x="583" y="77"/>
                    </a:lnTo>
                    <a:lnTo>
                      <a:pt x="587" y="73"/>
                    </a:lnTo>
                    <a:lnTo>
                      <a:pt x="589" y="71"/>
                    </a:lnTo>
                    <a:lnTo>
                      <a:pt x="590" y="67"/>
                    </a:lnTo>
                    <a:lnTo>
                      <a:pt x="590" y="64"/>
                    </a:lnTo>
                    <a:lnTo>
                      <a:pt x="587" y="59"/>
                    </a:lnTo>
                    <a:lnTo>
                      <a:pt x="582" y="57"/>
                    </a:lnTo>
                    <a:lnTo>
                      <a:pt x="582" y="53"/>
                    </a:lnTo>
                    <a:lnTo>
                      <a:pt x="583" y="51"/>
                    </a:lnTo>
                    <a:lnTo>
                      <a:pt x="582" y="49"/>
                    </a:lnTo>
                    <a:lnTo>
                      <a:pt x="587" y="51"/>
                    </a:lnTo>
                    <a:lnTo>
                      <a:pt x="591" y="54"/>
                    </a:lnTo>
                    <a:lnTo>
                      <a:pt x="593" y="59"/>
                    </a:lnTo>
                    <a:lnTo>
                      <a:pt x="595" y="63"/>
                    </a:lnTo>
                    <a:lnTo>
                      <a:pt x="596" y="71"/>
                    </a:lnTo>
                    <a:lnTo>
                      <a:pt x="596" y="75"/>
                    </a:lnTo>
                    <a:lnTo>
                      <a:pt x="596" y="79"/>
                    </a:lnTo>
                    <a:lnTo>
                      <a:pt x="596" y="87"/>
                    </a:lnTo>
                    <a:lnTo>
                      <a:pt x="594" y="109"/>
                    </a:lnTo>
                    <a:lnTo>
                      <a:pt x="593" y="120"/>
                    </a:lnTo>
                    <a:lnTo>
                      <a:pt x="591" y="133"/>
                    </a:lnTo>
                    <a:lnTo>
                      <a:pt x="588" y="149"/>
                    </a:lnTo>
                    <a:lnTo>
                      <a:pt x="586" y="161"/>
                    </a:lnTo>
                    <a:lnTo>
                      <a:pt x="584" y="173"/>
                    </a:lnTo>
                    <a:lnTo>
                      <a:pt x="582" y="186"/>
                    </a:lnTo>
                    <a:lnTo>
                      <a:pt x="581" y="195"/>
                    </a:lnTo>
                    <a:lnTo>
                      <a:pt x="580" y="203"/>
                    </a:lnTo>
                    <a:lnTo>
                      <a:pt x="579" y="211"/>
                    </a:lnTo>
                    <a:lnTo>
                      <a:pt x="579" y="219"/>
                    </a:lnTo>
                    <a:lnTo>
                      <a:pt x="579" y="231"/>
                    </a:lnTo>
                    <a:lnTo>
                      <a:pt x="579" y="239"/>
                    </a:lnTo>
                    <a:lnTo>
                      <a:pt x="579" y="251"/>
                    </a:lnTo>
                    <a:lnTo>
                      <a:pt x="577" y="255"/>
                    </a:lnTo>
                    <a:lnTo>
                      <a:pt x="577" y="263"/>
                    </a:lnTo>
                    <a:lnTo>
                      <a:pt x="577" y="280"/>
                    </a:lnTo>
                    <a:lnTo>
                      <a:pt x="576" y="296"/>
                    </a:lnTo>
                    <a:lnTo>
                      <a:pt x="575" y="308"/>
                    </a:lnTo>
                    <a:lnTo>
                      <a:pt x="575" y="320"/>
                    </a:lnTo>
                    <a:lnTo>
                      <a:pt x="575" y="337"/>
                    </a:lnTo>
                    <a:lnTo>
                      <a:pt x="574" y="349"/>
                    </a:lnTo>
                    <a:lnTo>
                      <a:pt x="572" y="361"/>
                    </a:lnTo>
                    <a:lnTo>
                      <a:pt x="571" y="373"/>
                    </a:lnTo>
                    <a:lnTo>
                      <a:pt x="569" y="388"/>
                    </a:lnTo>
                    <a:lnTo>
                      <a:pt x="567" y="402"/>
                    </a:lnTo>
                    <a:lnTo>
                      <a:pt x="565" y="411"/>
                    </a:lnTo>
                    <a:lnTo>
                      <a:pt x="564" y="427"/>
                    </a:lnTo>
                    <a:lnTo>
                      <a:pt x="563" y="436"/>
                    </a:lnTo>
                    <a:lnTo>
                      <a:pt x="561" y="440"/>
                    </a:lnTo>
                    <a:lnTo>
                      <a:pt x="561" y="448"/>
                    </a:lnTo>
                    <a:lnTo>
                      <a:pt x="559" y="456"/>
                    </a:lnTo>
                    <a:lnTo>
                      <a:pt x="559" y="459"/>
                    </a:lnTo>
                    <a:lnTo>
                      <a:pt x="557" y="462"/>
                    </a:lnTo>
                    <a:lnTo>
                      <a:pt x="555" y="464"/>
                    </a:lnTo>
                    <a:lnTo>
                      <a:pt x="551" y="466"/>
                    </a:lnTo>
                    <a:lnTo>
                      <a:pt x="547" y="466"/>
                    </a:lnTo>
                    <a:lnTo>
                      <a:pt x="543" y="466"/>
                    </a:lnTo>
                    <a:lnTo>
                      <a:pt x="534" y="467"/>
                    </a:lnTo>
                    <a:lnTo>
                      <a:pt x="511" y="468"/>
                    </a:lnTo>
                    <a:lnTo>
                      <a:pt x="467" y="471"/>
                    </a:lnTo>
                    <a:lnTo>
                      <a:pt x="387" y="472"/>
                    </a:lnTo>
                    <a:lnTo>
                      <a:pt x="369" y="471"/>
                    </a:lnTo>
                    <a:lnTo>
                      <a:pt x="306" y="468"/>
                    </a:lnTo>
                    <a:lnTo>
                      <a:pt x="288" y="467"/>
                    </a:lnTo>
                    <a:lnTo>
                      <a:pt x="207" y="465"/>
                    </a:lnTo>
                    <a:lnTo>
                      <a:pt x="194" y="466"/>
                    </a:lnTo>
                    <a:lnTo>
                      <a:pt x="185" y="467"/>
                    </a:lnTo>
                    <a:lnTo>
                      <a:pt x="176" y="468"/>
                    </a:lnTo>
                    <a:lnTo>
                      <a:pt x="172" y="468"/>
                    </a:lnTo>
                    <a:lnTo>
                      <a:pt x="163" y="468"/>
                    </a:lnTo>
                    <a:lnTo>
                      <a:pt x="154" y="468"/>
                    </a:lnTo>
                    <a:lnTo>
                      <a:pt x="145" y="467"/>
                    </a:lnTo>
                    <a:lnTo>
                      <a:pt x="135" y="466"/>
                    </a:lnTo>
                    <a:lnTo>
                      <a:pt x="126" y="465"/>
                    </a:lnTo>
                    <a:lnTo>
                      <a:pt x="117" y="465"/>
                    </a:lnTo>
                    <a:lnTo>
                      <a:pt x="104" y="464"/>
                    </a:lnTo>
                    <a:lnTo>
                      <a:pt x="90" y="463"/>
                    </a:lnTo>
                    <a:lnTo>
                      <a:pt x="73" y="461"/>
                    </a:lnTo>
                    <a:lnTo>
                      <a:pt x="63" y="460"/>
                    </a:lnTo>
                    <a:lnTo>
                      <a:pt x="49" y="457"/>
                    </a:lnTo>
                    <a:lnTo>
                      <a:pt x="39" y="455"/>
                    </a:lnTo>
                    <a:lnTo>
                      <a:pt x="35" y="454"/>
                    </a:lnTo>
                    <a:lnTo>
                      <a:pt x="30" y="452"/>
                    </a:lnTo>
                    <a:lnTo>
                      <a:pt x="26" y="452"/>
                    </a:lnTo>
                    <a:lnTo>
                      <a:pt x="21" y="449"/>
                    </a:lnTo>
                    <a:lnTo>
                      <a:pt x="20" y="447"/>
                    </a:lnTo>
                    <a:lnTo>
                      <a:pt x="19" y="443"/>
                    </a:lnTo>
                    <a:lnTo>
                      <a:pt x="17" y="436"/>
                    </a:lnTo>
                    <a:lnTo>
                      <a:pt x="15" y="429"/>
                    </a:lnTo>
                    <a:lnTo>
                      <a:pt x="14" y="419"/>
                    </a:lnTo>
                    <a:lnTo>
                      <a:pt x="13" y="411"/>
                    </a:lnTo>
                    <a:lnTo>
                      <a:pt x="11" y="403"/>
                    </a:lnTo>
                    <a:lnTo>
                      <a:pt x="12" y="398"/>
                    </a:lnTo>
                    <a:lnTo>
                      <a:pt x="11" y="387"/>
                    </a:lnTo>
                    <a:lnTo>
                      <a:pt x="11" y="379"/>
                    </a:lnTo>
                    <a:lnTo>
                      <a:pt x="9" y="355"/>
                    </a:lnTo>
                    <a:lnTo>
                      <a:pt x="10" y="347"/>
                    </a:lnTo>
                    <a:lnTo>
                      <a:pt x="11" y="340"/>
                    </a:lnTo>
                    <a:lnTo>
                      <a:pt x="12" y="335"/>
                    </a:lnTo>
                    <a:lnTo>
                      <a:pt x="12" y="323"/>
                    </a:lnTo>
                    <a:lnTo>
                      <a:pt x="13" y="314"/>
                    </a:lnTo>
                    <a:lnTo>
                      <a:pt x="14" y="302"/>
                    </a:lnTo>
                    <a:lnTo>
                      <a:pt x="13" y="298"/>
                    </a:lnTo>
                    <a:lnTo>
                      <a:pt x="13" y="290"/>
                    </a:lnTo>
                    <a:lnTo>
                      <a:pt x="14" y="282"/>
                    </a:lnTo>
                    <a:lnTo>
                      <a:pt x="14" y="277"/>
                    </a:lnTo>
                    <a:lnTo>
                      <a:pt x="14" y="273"/>
                    </a:lnTo>
                    <a:lnTo>
                      <a:pt x="15" y="257"/>
                    </a:lnTo>
                    <a:lnTo>
                      <a:pt x="15" y="245"/>
                    </a:lnTo>
                    <a:lnTo>
                      <a:pt x="14" y="229"/>
                    </a:lnTo>
                    <a:lnTo>
                      <a:pt x="13" y="213"/>
                    </a:lnTo>
                    <a:lnTo>
                      <a:pt x="10" y="189"/>
                    </a:lnTo>
                    <a:lnTo>
                      <a:pt x="8" y="177"/>
                    </a:lnTo>
                    <a:lnTo>
                      <a:pt x="7" y="165"/>
                    </a:lnTo>
                    <a:lnTo>
                      <a:pt x="6" y="145"/>
                    </a:lnTo>
                    <a:lnTo>
                      <a:pt x="5" y="134"/>
                    </a:lnTo>
                    <a:lnTo>
                      <a:pt x="4" y="122"/>
                    </a:lnTo>
                    <a:lnTo>
                      <a:pt x="3" y="109"/>
                    </a:lnTo>
                    <a:lnTo>
                      <a:pt x="4" y="105"/>
                    </a:lnTo>
                    <a:lnTo>
                      <a:pt x="5" y="100"/>
                    </a:lnTo>
                    <a:lnTo>
                      <a:pt x="5" y="97"/>
                    </a:lnTo>
                    <a:lnTo>
                      <a:pt x="4" y="93"/>
                    </a:lnTo>
                    <a:lnTo>
                      <a:pt x="4" y="89"/>
                    </a:lnTo>
                    <a:lnTo>
                      <a:pt x="3" y="81"/>
                    </a:lnTo>
                    <a:lnTo>
                      <a:pt x="1" y="73"/>
                    </a:lnTo>
                    <a:lnTo>
                      <a:pt x="0" y="62"/>
                    </a:lnTo>
                    <a:lnTo>
                      <a:pt x="0" y="55"/>
                    </a:lnTo>
                    <a:lnTo>
                      <a:pt x="1" y="50"/>
                    </a:lnTo>
                    <a:lnTo>
                      <a:pt x="1" y="45"/>
                    </a:lnTo>
                    <a:lnTo>
                      <a:pt x="4" y="41"/>
                    </a:lnTo>
                    <a:lnTo>
                      <a:pt x="9" y="38"/>
                    </a:lnTo>
                    <a:lnTo>
                      <a:pt x="13" y="36"/>
                    </a:lnTo>
                    <a:lnTo>
                      <a:pt x="17" y="35"/>
                    </a:lnTo>
                    <a:lnTo>
                      <a:pt x="66" y="15"/>
                    </a:lnTo>
                    <a:lnTo>
                      <a:pt x="100" y="5"/>
                    </a:lnTo>
                    <a:lnTo>
                      <a:pt x="135" y="0"/>
                    </a:lnTo>
                    <a:lnTo>
                      <a:pt x="137" y="4"/>
                    </a:lnTo>
                    <a:lnTo>
                      <a:pt x="141" y="9"/>
                    </a:lnTo>
                    <a:lnTo>
                      <a:pt x="148" y="15"/>
                    </a:lnTo>
                    <a:lnTo>
                      <a:pt x="158" y="23"/>
                    </a:lnTo>
                    <a:lnTo>
                      <a:pt x="161" y="25"/>
                    </a:lnTo>
                    <a:lnTo>
                      <a:pt x="162" y="27"/>
                    </a:lnTo>
                    <a:lnTo>
                      <a:pt x="163" y="30"/>
                    </a:lnTo>
                    <a:lnTo>
                      <a:pt x="163" y="32"/>
                    </a:lnTo>
                    <a:lnTo>
                      <a:pt x="165" y="39"/>
                    </a:lnTo>
                    <a:lnTo>
                      <a:pt x="166" y="47"/>
                    </a:lnTo>
                    <a:lnTo>
                      <a:pt x="167" y="56"/>
                    </a:lnTo>
                    <a:lnTo>
                      <a:pt x="168" y="64"/>
                    </a:lnTo>
                    <a:lnTo>
                      <a:pt x="168" y="68"/>
                    </a:lnTo>
                    <a:lnTo>
                      <a:pt x="168" y="72"/>
                    </a:lnTo>
                    <a:lnTo>
                      <a:pt x="169" y="79"/>
                    </a:lnTo>
                    <a:lnTo>
                      <a:pt x="169" y="87"/>
                    </a:lnTo>
                    <a:lnTo>
                      <a:pt x="169" y="100"/>
                    </a:lnTo>
                    <a:lnTo>
                      <a:pt x="169" y="108"/>
                    </a:lnTo>
                    <a:lnTo>
                      <a:pt x="169" y="115"/>
                    </a:lnTo>
                    <a:lnTo>
                      <a:pt x="169" y="124"/>
                    </a:lnTo>
                    <a:lnTo>
                      <a:pt x="168" y="128"/>
                    </a:lnTo>
                    <a:lnTo>
                      <a:pt x="167" y="136"/>
                    </a:lnTo>
                    <a:lnTo>
                      <a:pt x="175" y="141"/>
                    </a:lnTo>
                    <a:lnTo>
                      <a:pt x="179" y="144"/>
                    </a:lnTo>
                    <a:lnTo>
                      <a:pt x="182" y="145"/>
                    </a:lnTo>
                    <a:lnTo>
                      <a:pt x="181" y="145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27" name="Freeform 76"/>
              <p:cNvSpPr>
                <a:spLocks/>
              </p:cNvSpPr>
              <p:nvPr/>
            </p:nvSpPr>
            <p:spPr bwMode="auto">
              <a:xfrm>
                <a:off x="2457" y="2297"/>
                <a:ext cx="69" cy="67"/>
              </a:xfrm>
              <a:custGeom>
                <a:avLst/>
                <a:gdLst>
                  <a:gd name="T0" fmla="*/ 0 w 150"/>
                  <a:gd name="T1" fmla="*/ 1 h 124"/>
                  <a:gd name="T2" fmla="*/ 0 w 150"/>
                  <a:gd name="T3" fmla="*/ 1 h 124"/>
                  <a:gd name="T4" fmla="*/ 0 w 150"/>
                  <a:gd name="T5" fmla="*/ 1 h 124"/>
                  <a:gd name="T6" fmla="*/ 0 w 150"/>
                  <a:gd name="T7" fmla="*/ 1 h 124"/>
                  <a:gd name="T8" fmla="*/ 0 w 150"/>
                  <a:gd name="T9" fmla="*/ 1 h 124"/>
                  <a:gd name="T10" fmla="*/ 0 w 150"/>
                  <a:gd name="T11" fmla="*/ 1 h 124"/>
                  <a:gd name="T12" fmla="*/ 0 w 150"/>
                  <a:gd name="T13" fmla="*/ 1 h 124"/>
                  <a:gd name="T14" fmla="*/ 0 w 150"/>
                  <a:gd name="T15" fmla="*/ 1 h 124"/>
                  <a:gd name="T16" fmla="*/ 0 w 150"/>
                  <a:gd name="T17" fmla="*/ 1 h 124"/>
                  <a:gd name="T18" fmla="*/ 0 w 150"/>
                  <a:gd name="T19" fmla="*/ 1 h 124"/>
                  <a:gd name="T20" fmla="*/ 0 w 150"/>
                  <a:gd name="T21" fmla="*/ 1 h 124"/>
                  <a:gd name="T22" fmla="*/ 0 w 150"/>
                  <a:gd name="T23" fmla="*/ 1 h 124"/>
                  <a:gd name="T24" fmla="*/ 0 w 150"/>
                  <a:gd name="T25" fmla="*/ 1 h 124"/>
                  <a:gd name="T26" fmla="*/ 0 w 150"/>
                  <a:gd name="T27" fmla="*/ 1 h 124"/>
                  <a:gd name="T28" fmla="*/ 0 w 150"/>
                  <a:gd name="T29" fmla="*/ 1 h 124"/>
                  <a:gd name="T30" fmla="*/ 0 w 150"/>
                  <a:gd name="T31" fmla="*/ 1 h 124"/>
                  <a:gd name="T32" fmla="*/ 0 w 150"/>
                  <a:gd name="T33" fmla="*/ 1 h 124"/>
                  <a:gd name="T34" fmla="*/ 0 w 150"/>
                  <a:gd name="T35" fmla="*/ 1 h 124"/>
                  <a:gd name="T36" fmla="*/ 0 w 150"/>
                  <a:gd name="T37" fmla="*/ 1 h 124"/>
                  <a:gd name="T38" fmla="*/ 0 w 150"/>
                  <a:gd name="T39" fmla="*/ 1 h 124"/>
                  <a:gd name="T40" fmla="*/ 0 w 150"/>
                  <a:gd name="T41" fmla="*/ 1 h 124"/>
                  <a:gd name="T42" fmla="*/ 0 w 150"/>
                  <a:gd name="T43" fmla="*/ 1 h 124"/>
                  <a:gd name="T44" fmla="*/ 0 w 150"/>
                  <a:gd name="T45" fmla="*/ 1 h 124"/>
                  <a:gd name="T46" fmla="*/ 0 w 150"/>
                  <a:gd name="T47" fmla="*/ 1 h 124"/>
                  <a:gd name="T48" fmla="*/ 0 w 150"/>
                  <a:gd name="T49" fmla="*/ 1 h 124"/>
                  <a:gd name="T50" fmla="*/ 0 w 150"/>
                  <a:gd name="T51" fmla="*/ 1 h 124"/>
                  <a:gd name="T52" fmla="*/ 0 w 150"/>
                  <a:gd name="T53" fmla="*/ 1 h 124"/>
                  <a:gd name="T54" fmla="*/ 0 w 150"/>
                  <a:gd name="T55" fmla="*/ 1 h 124"/>
                  <a:gd name="T56" fmla="*/ 0 w 150"/>
                  <a:gd name="T57" fmla="*/ 1 h 124"/>
                  <a:gd name="T58" fmla="*/ 0 w 150"/>
                  <a:gd name="T59" fmla="*/ 0 h 124"/>
                  <a:gd name="T60" fmla="*/ 0 w 150"/>
                  <a:gd name="T61" fmla="*/ 0 h 124"/>
                  <a:gd name="T62" fmla="*/ 0 w 150"/>
                  <a:gd name="T63" fmla="*/ 1 h 124"/>
                  <a:gd name="T64" fmla="*/ 0 w 150"/>
                  <a:gd name="T65" fmla="*/ 1 h 124"/>
                  <a:gd name="T66" fmla="*/ 0 w 150"/>
                  <a:gd name="T67" fmla="*/ 1 h 124"/>
                  <a:gd name="T68" fmla="*/ 0 w 150"/>
                  <a:gd name="T69" fmla="*/ 1 h 124"/>
                  <a:gd name="T70" fmla="*/ 0 w 150"/>
                  <a:gd name="T71" fmla="*/ 1 h 124"/>
                  <a:gd name="T72" fmla="*/ 0 w 150"/>
                  <a:gd name="T73" fmla="*/ 1 h 124"/>
                  <a:gd name="T74" fmla="*/ 0 w 150"/>
                  <a:gd name="T75" fmla="*/ 1 h 124"/>
                  <a:gd name="T76" fmla="*/ 0 w 150"/>
                  <a:gd name="T77" fmla="*/ 1 h 124"/>
                  <a:gd name="T78" fmla="*/ 0 w 150"/>
                  <a:gd name="T79" fmla="*/ 1 h 124"/>
                  <a:gd name="T80" fmla="*/ 0 w 150"/>
                  <a:gd name="T81" fmla="*/ 1 h 124"/>
                  <a:gd name="T82" fmla="*/ 0 w 150"/>
                  <a:gd name="T83" fmla="*/ 1 h 124"/>
                  <a:gd name="T84" fmla="*/ 0 w 150"/>
                  <a:gd name="T85" fmla="*/ 1 h 124"/>
                  <a:gd name="T86" fmla="*/ 0 w 150"/>
                  <a:gd name="T87" fmla="*/ 1 h 124"/>
                  <a:gd name="T88" fmla="*/ 0 w 150"/>
                  <a:gd name="T89" fmla="*/ 1 h 124"/>
                  <a:gd name="T90" fmla="*/ 0 w 150"/>
                  <a:gd name="T91" fmla="*/ 1 h 124"/>
                  <a:gd name="T92" fmla="*/ 0 w 150"/>
                  <a:gd name="T93" fmla="*/ 1 h 124"/>
                  <a:gd name="T94" fmla="*/ 0 w 150"/>
                  <a:gd name="T95" fmla="*/ 1 h 124"/>
                  <a:gd name="T96" fmla="*/ 0 w 150"/>
                  <a:gd name="T97" fmla="*/ 1 h 124"/>
                  <a:gd name="T98" fmla="*/ 0 w 150"/>
                  <a:gd name="T99" fmla="*/ 1 h 124"/>
                  <a:gd name="T100" fmla="*/ 0 w 150"/>
                  <a:gd name="T101" fmla="*/ 1 h 12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0"/>
                  <a:gd name="T154" fmla="*/ 0 h 124"/>
                  <a:gd name="T155" fmla="*/ 150 w 150"/>
                  <a:gd name="T156" fmla="*/ 124 h 12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0" h="124">
                    <a:moveTo>
                      <a:pt x="147" y="123"/>
                    </a:moveTo>
                    <a:lnTo>
                      <a:pt x="141" y="119"/>
                    </a:lnTo>
                    <a:lnTo>
                      <a:pt x="131" y="113"/>
                    </a:lnTo>
                    <a:lnTo>
                      <a:pt x="126" y="110"/>
                    </a:lnTo>
                    <a:lnTo>
                      <a:pt x="116" y="105"/>
                    </a:lnTo>
                    <a:lnTo>
                      <a:pt x="101" y="97"/>
                    </a:lnTo>
                    <a:lnTo>
                      <a:pt x="91" y="92"/>
                    </a:lnTo>
                    <a:lnTo>
                      <a:pt x="76" y="86"/>
                    </a:lnTo>
                    <a:lnTo>
                      <a:pt x="57" y="77"/>
                    </a:lnTo>
                    <a:lnTo>
                      <a:pt x="42" y="71"/>
                    </a:lnTo>
                    <a:lnTo>
                      <a:pt x="32" y="66"/>
                    </a:lnTo>
                    <a:lnTo>
                      <a:pt x="15" y="58"/>
                    </a:lnTo>
                    <a:lnTo>
                      <a:pt x="7" y="53"/>
                    </a:lnTo>
                    <a:lnTo>
                      <a:pt x="2" y="49"/>
                    </a:lnTo>
                    <a:lnTo>
                      <a:pt x="1" y="46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3" y="31"/>
                    </a:lnTo>
                    <a:lnTo>
                      <a:pt x="7" y="30"/>
                    </a:lnTo>
                    <a:lnTo>
                      <a:pt x="11" y="28"/>
                    </a:lnTo>
                    <a:lnTo>
                      <a:pt x="15" y="26"/>
                    </a:lnTo>
                    <a:lnTo>
                      <a:pt x="23" y="23"/>
                    </a:lnTo>
                    <a:lnTo>
                      <a:pt x="32" y="20"/>
                    </a:lnTo>
                    <a:lnTo>
                      <a:pt x="36" y="20"/>
                    </a:lnTo>
                    <a:lnTo>
                      <a:pt x="53" y="14"/>
                    </a:lnTo>
                    <a:lnTo>
                      <a:pt x="66" y="10"/>
                    </a:lnTo>
                    <a:lnTo>
                      <a:pt x="79" y="8"/>
                    </a:lnTo>
                    <a:lnTo>
                      <a:pt x="93" y="4"/>
                    </a:lnTo>
                    <a:lnTo>
                      <a:pt x="127" y="0"/>
                    </a:lnTo>
                    <a:lnTo>
                      <a:pt x="126" y="0"/>
                    </a:lnTo>
                    <a:lnTo>
                      <a:pt x="138" y="10"/>
                    </a:lnTo>
                    <a:lnTo>
                      <a:pt x="141" y="12"/>
                    </a:lnTo>
                    <a:lnTo>
                      <a:pt x="142" y="14"/>
                    </a:lnTo>
                    <a:lnTo>
                      <a:pt x="143" y="17"/>
                    </a:lnTo>
                    <a:lnTo>
                      <a:pt x="143" y="19"/>
                    </a:lnTo>
                    <a:lnTo>
                      <a:pt x="145" y="26"/>
                    </a:lnTo>
                    <a:lnTo>
                      <a:pt x="146" y="34"/>
                    </a:lnTo>
                    <a:lnTo>
                      <a:pt x="147" y="43"/>
                    </a:lnTo>
                    <a:lnTo>
                      <a:pt x="148" y="51"/>
                    </a:lnTo>
                    <a:lnTo>
                      <a:pt x="148" y="55"/>
                    </a:lnTo>
                    <a:lnTo>
                      <a:pt x="148" y="59"/>
                    </a:lnTo>
                    <a:lnTo>
                      <a:pt x="149" y="66"/>
                    </a:lnTo>
                    <a:lnTo>
                      <a:pt x="149" y="74"/>
                    </a:lnTo>
                    <a:lnTo>
                      <a:pt x="149" y="87"/>
                    </a:lnTo>
                    <a:lnTo>
                      <a:pt x="149" y="95"/>
                    </a:lnTo>
                    <a:lnTo>
                      <a:pt x="149" y="102"/>
                    </a:lnTo>
                    <a:lnTo>
                      <a:pt x="149" y="111"/>
                    </a:lnTo>
                    <a:lnTo>
                      <a:pt x="148" y="115"/>
                    </a:lnTo>
                    <a:lnTo>
                      <a:pt x="147" y="123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28" name="Freeform 77"/>
              <p:cNvSpPr>
                <a:spLocks/>
              </p:cNvSpPr>
              <p:nvPr/>
            </p:nvSpPr>
            <p:spPr bwMode="auto">
              <a:xfrm>
                <a:off x="2501" y="2431"/>
                <a:ext cx="34" cy="38"/>
              </a:xfrm>
              <a:custGeom>
                <a:avLst/>
                <a:gdLst>
                  <a:gd name="T0" fmla="*/ 0 w 74"/>
                  <a:gd name="T1" fmla="*/ 1 h 69"/>
                  <a:gd name="T2" fmla="*/ 0 w 74"/>
                  <a:gd name="T3" fmla="*/ 1 h 69"/>
                  <a:gd name="T4" fmla="*/ 0 w 74"/>
                  <a:gd name="T5" fmla="*/ 1 h 69"/>
                  <a:gd name="T6" fmla="*/ 0 w 74"/>
                  <a:gd name="T7" fmla="*/ 1 h 69"/>
                  <a:gd name="T8" fmla="*/ 0 w 74"/>
                  <a:gd name="T9" fmla="*/ 1 h 69"/>
                  <a:gd name="T10" fmla="*/ 0 w 74"/>
                  <a:gd name="T11" fmla="*/ 1 h 69"/>
                  <a:gd name="T12" fmla="*/ 0 w 74"/>
                  <a:gd name="T13" fmla="*/ 1 h 69"/>
                  <a:gd name="T14" fmla="*/ 0 w 74"/>
                  <a:gd name="T15" fmla="*/ 1 h 69"/>
                  <a:gd name="T16" fmla="*/ 0 w 74"/>
                  <a:gd name="T17" fmla="*/ 1 h 69"/>
                  <a:gd name="T18" fmla="*/ 0 w 74"/>
                  <a:gd name="T19" fmla="*/ 1 h 69"/>
                  <a:gd name="T20" fmla="*/ 0 w 74"/>
                  <a:gd name="T21" fmla="*/ 1 h 69"/>
                  <a:gd name="T22" fmla="*/ 0 w 74"/>
                  <a:gd name="T23" fmla="*/ 1 h 69"/>
                  <a:gd name="T24" fmla="*/ 0 w 74"/>
                  <a:gd name="T25" fmla="*/ 1 h 69"/>
                  <a:gd name="T26" fmla="*/ 0 w 74"/>
                  <a:gd name="T27" fmla="*/ 1 h 69"/>
                  <a:gd name="T28" fmla="*/ 0 w 74"/>
                  <a:gd name="T29" fmla="*/ 1 h 69"/>
                  <a:gd name="T30" fmla="*/ 0 w 74"/>
                  <a:gd name="T31" fmla="*/ 1 h 69"/>
                  <a:gd name="T32" fmla="*/ 0 w 74"/>
                  <a:gd name="T33" fmla="*/ 0 h 69"/>
                  <a:gd name="T34" fmla="*/ 0 w 74"/>
                  <a:gd name="T35" fmla="*/ 0 h 69"/>
                  <a:gd name="T36" fmla="*/ 0 w 74"/>
                  <a:gd name="T37" fmla="*/ 1 h 69"/>
                  <a:gd name="T38" fmla="*/ 0 w 74"/>
                  <a:gd name="T39" fmla="*/ 1 h 69"/>
                  <a:gd name="T40" fmla="*/ 0 w 74"/>
                  <a:gd name="T41" fmla="*/ 1 h 69"/>
                  <a:gd name="T42" fmla="*/ 0 w 74"/>
                  <a:gd name="T43" fmla="*/ 1 h 69"/>
                  <a:gd name="T44" fmla="*/ 0 w 74"/>
                  <a:gd name="T45" fmla="*/ 1 h 69"/>
                  <a:gd name="T46" fmla="*/ 0 w 74"/>
                  <a:gd name="T47" fmla="*/ 1 h 69"/>
                  <a:gd name="T48" fmla="*/ 0 w 74"/>
                  <a:gd name="T49" fmla="*/ 1 h 69"/>
                  <a:gd name="T50" fmla="*/ 0 w 74"/>
                  <a:gd name="T51" fmla="*/ 1 h 69"/>
                  <a:gd name="T52" fmla="*/ 0 w 74"/>
                  <a:gd name="T53" fmla="*/ 1 h 69"/>
                  <a:gd name="T54" fmla="*/ 0 w 74"/>
                  <a:gd name="T55" fmla="*/ 1 h 69"/>
                  <a:gd name="T56" fmla="*/ 0 w 74"/>
                  <a:gd name="T57" fmla="*/ 1 h 69"/>
                  <a:gd name="T58" fmla="*/ 0 w 74"/>
                  <a:gd name="T59" fmla="*/ 1 h 69"/>
                  <a:gd name="T60" fmla="*/ 0 w 74"/>
                  <a:gd name="T61" fmla="*/ 1 h 69"/>
                  <a:gd name="T62" fmla="*/ 0 w 74"/>
                  <a:gd name="T63" fmla="*/ 1 h 69"/>
                  <a:gd name="T64" fmla="*/ 0 w 74"/>
                  <a:gd name="T65" fmla="*/ 1 h 69"/>
                  <a:gd name="T66" fmla="*/ 0 w 74"/>
                  <a:gd name="T67" fmla="*/ 1 h 69"/>
                  <a:gd name="T68" fmla="*/ 0 w 74"/>
                  <a:gd name="T69" fmla="*/ 1 h 69"/>
                  <a:gd name="T70" fmla="*/ 0 w 74"/>
                  <a:gd name="T71" fmla="*/ 1 h 69"/>
                  <a:gd name="T72" fmla="*/ 0 w 74"/>
                  <a:gd name="T73" fmla="*/ 1 h 6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69"/>
                  <a:gd name="T113" fmla="*/ 74 w 74"/>
                  <a:gd name="T114" fmla="*/ 69 h 6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69">
                    <a:moveTo>
                      <a:pt x="43" y="67"/>
                    </a:moveTo>
                    <a:lnTo>
                      <a:pt x="46" y="66"/>
                    </a:lnTo>
                    <a:lnTo>
                      <a:pt x="49" y="66"/>
                    </a:lnTo>
                    <a:lnTo>
                      <a:pt x="52" y="64"/>
                    </a:lnTo>
                    <a:lnTo>
                      <a:pt x="55" y="63"/>
                    </a:lnTo>
                    <a:lnTo>
                      <a:pt x="57" y="62"/>
                    </a:lnTo>
                    <a:lnTo>
                      <a:pt x="60" y="60"/>
                    </a:lnTo>
                    <a:lnTo>
                      <a:pt x="62" y="58"/>
                    </a:lnTo>
                    <a:lnTo>
                      <a:pt x="64" y="56"/>
                    </a:lnTo>
                    <a:lnTo>
                      <a:pt x="66" y="54"/>
                    </a:lnTo>
                    <a:lnTo>
                      <a:pt x="68" y="51"/>
                    </a:lnTo>
                    <a:lnTo>
                      <a:pt x="70" y="48"/>
                    </a:lnTo>
                    <a:lnTo>
                      <a:pt x="71" y="46"/>
                    </a:lnTo>
                    <a:lnTo>
                      <a:pt x="72" y="43"/>
                    </a:lnTo>
                    <a:lnTo>
                      <a:pt x="73" y="40"/>
                    </a:lnTo>
                    <a:lnTo>
                      <a:pt x="73" y="37"/>
                    </a:lnTo>
                    <a:lnTo>
                      <a:pt x="73" y="34"/>
                    </a:lnTo>
                    <a:lnTo>
                      <a:pt x="73" y="32"/>
                    </a:lnTo>
                    <a:lnTo>
                      <a:pt x="73" y="29"/>
                    </a:lnTo>
                    <a:lnTo>
                      <a:pt x="72" y="26"/>
                    </a:lnTo>
                    <a:lnTo>
                      <a:pt x="71" y="23"/>
                    </a:lnTo>
                    <a:lnTo>
                      <a:pt x="70" y="20"/>
                    </a:lnTo>
                    <a:lnTo>
                      <a:pt x="69" y="18"/>
                    </a:lnTo>
                    <a:lnTo>
                      <a:pt x="67" y="15"/>
                    </a:lnTo>
                    <a:lnTo>
                      <a:pt x="65" y="13"/>
                    </a:lnTo>
                    <a:lnTo>
                      <a:pt x="63" y="11"/>
                    </a:lnTo>
                    <a:lnTo>
                      <a:pt x="61" y="9"/>
                    </a:lnTo>
                    <a:lnTo>
                      <a:pt x="58" y="7"/>
                    </a:lnTo>
                    <a:lnTo>
                      <a:pt x="56" y="5"/>
                    </a:lnTo>
                    <a:lnTo>
                      <a:pt x="53" y="4"/>
                    </a:lnTo>
                    <a:lnTo>
                      <a:pt x="50" y="3"/>
                    </a:lnTo>
                    <a:lnTo>
                      <a:pt x="47" y="2"/>
                    </a:lnTo>
                    <a:lnTo>
                      <a:pt x="44" y="1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5" y="2"/>
                    </a:lnTo>
                    <a:lnTo>
                      <a:pt x="22" y="3"/>
                    </a:lnTo>
                    <a:lnTo>
                      <a:pt x="20" y="4"/>
                    </a:lnTo>
                    <a:lnTo>
                      <a:pt x="17" y="6"/>
                    </a:lnTo>
                    <a:lnTo>
                      <a:pt x="14" y="7"/>
                    </a:lnTo>
                    <a:lnTo>
                      <a:pt x="12" y="9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1" y="23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1" y="43"/>
                    </a:lnTo>
                    <a:lnTo>
                      <a:pt x="2" y="46"/>
                    </a:lnTo>
                    <a:lnTo>
                      <a:pt x="3" y="49"/>
                    </a:lnTo>
                    <a:lnTo>
                      <a:pt x="5" y="51"/>
                    </a:lnTo>
                    <a:lnTo>
                      <a:pt x="6" y="54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3" y="60"/>
                    </a:lnTo>
                    <a:lnTo>
                      <a:pt x="16" y="62"/>
                    </a:lnTo>
                    <a:lnTo>
                      <a:pt x="18" y="63"/>
                    </a:lnTo>
                    <a:lnTo>
                      <a:pt x="21" y="64"/>
                    </a:lnTo>
                    <a:lnTo>
                      <a:pt x="24" y="66"/>
                    </a:lnTo>
                    <a:lnTo>
                      <a:pt x="27" y="66"/>
                    </a:lnTo>
                    <a:lnTo>
                      <a:pt x="30" y="67"/>
                    </a:lnTo>
                    <a:lnTo>
                      <a:pt x="33" y="68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3" y="67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29" name="Freeform 78"/>
              <p:cNvSpPr>
                <a:spLocks/>
              </p:cNvSpPr>
              <p:nvPr/>
            </p:nvSpPr>
            <p:spPr bwMode="auto">
              <a:xfrm>
                <a:off x="2525" y="2364"/>
                <a:ext cx="46" cy="181"/>
              </a:xfrm>
              <a:custGeom>
                <a:avLst/>
                <a:gdLst>
                  <a:gd name="T0" fmla="*/ 0 w 100"/>
                  <a:gd name="T1" fmla="*/ 0 h 332"/>
                  <a:gd name="T2" fmla="*/ 0 w 100"/>
                  <a:gd name="T3" fmla="*/ 1 h 332"/>
                  <a:gd name="T4" fmla="*/ 0 w 100"/>
                  <a:gd name="T5" fmla="*/ 1 h 332"/>
                  <a:gd name="T6" fmla="*/ 0 w 100"/>
                  <a:gd name="T7" fmla="*/ 1 h 332"/>
                  <a:gd name="T8" fmla="*/ 0 w 100"/>
                  <a:gd name="T9" fmla="*/ 1 h 332"/>
                  <a:gd name="T10" fmla="*/ 0 w 100"/>
                  <a:gd name="T11" fmla="*/ 1 h 332"/>
                  <a:gd name="T12" fmla="*/ 0 w 100"/>
                  <a:gd name="T13" fmla="*/ 1 h 332"/>
                  <a:gd name="T14" fmla="*/ 0 w 100"/>
                  <a:gd name="T15" fmla="*/ 1 h 332"/>
                  <a:gd name="T16" fmla="*/ 0 w 100"/>
                  <a:gd name="T17" fmla="*/ 1 h 332"/>
                  <a:gd name="T18" fmla="*/ 0 w 100"/>
                  <a:gd name="T19" fmla="*/ 1 h 332"/>
                  <a:gd name="T20" fmla="*/ 0 w 100"/>
                  <a:gd name="T21" fmla="*/ 1 h 332"/>
                  <a:gd name="T22" fmla="*/ 0 w 100"/>
                  <a:gd name="T23" fmla="*/ 1 h 332"/>
                  <a:gd name="T24" fmla="*/ 0 w 100"/>
                  <a:gd name="T25" fmla="*/ 1 h 332"/>
                  <a:gd name="T26" fmla="*/ 0 w 100"/>
                  <a:gd name="T27" fmla="*/ 1 h 332"/>
                  <a:gd name="T28" fmla="*/ 0 w 100"/>
                  <a:gd name="T29" fmla="*/ 1 h 332"/>
                  <a:gd name="T30" fmla="*/ 0 w 100"/>
                  <a:gd name="T31" fmla="*/ 1 h 332"/>
                  <a:gd name="T32" fmla="*/ 0 w 100"/>
                  <a:gd name="T33" fmla="*/ 1 h 332"/>
                  <a:gd name="T34" fmla="*/ 0 w 100"/>
                  <a:gd name="T35" fmla="*/ 1 h 332"/>
                  <a:gd name="T36" fmla="*/ 0 w 100"/>
                  <a:gd name="T37" fmla="*/ 1 h 332"/>
                  <a:gd name="T38" fmla="*/ 0 w 100"/>
                  <a:gd name="T39" fmla="*/ 1 h 332"/>
                  <a:gd name="T40" fmla="*/ 0 w 100"/>
                  <a:gd name="T41" fmla="*/ 1 h 332"/>
                  <a:gd name="T42" fmla="*/ 0 w 100"/>
                  <a:gd name="T43" fmla="*/ 1 h 332"/>
                  <a:gd name="T44" fmla="*/ 0 w 100"/>
                  <a:gd name="T45" fmla="*/ 1 h 332"/>
                  <a:gd name="T46" fmla="*/ 0 w 100"/>
                  <a:gd name="T47" fmla="*/ 1 h 332"/>
                  <a:gd name="T48" fmla="*/ 0 w 100"/>
                  <a:gd name="T49" fmla="*/ 1 h 332"/>
                  <a:gd name="T50" fmla="*/ 0 w 100"/>
                  <a:gd name="T51" fmla="*/ 1 h 332"/>
                  <a:gd name="T52" fmla="*/ 0 w 100"/>
                  <a:gd name="T53" fmla="*/ 1 h 332"/>
                  <a:gd name="T54" fmla="*/ 0 w 100"/>
                  <a:gd name="T55" fmla="*/ 1 h 332"/>
                  <a:gd name="T56" fmla="*/ 0 w 100"/>
                  <a:gd name="T57" fmla="*/ 1 h 332"/>
                  <a:gd name="T58" fmla="*/ 0 w 100"/>
                  <a:gd name="T59" fmla="*/ 1 h 332"/>
                  <a:gd name="T60" fmla="*/ 0 w 100"/>
                  <a:gd name="T61" fmla="*/ 1 h 332"/>
                  <a:gd name="T62" fmla="*/ 0 w 100"/>
                  <a:gd name="T63" fmla="*/ 1 h 332"/>
                  <a:gd name="T64" fmla="*/ 0 w 100"/>
                  <a:gd name="T65" fmla="*/ 1 h 332"/>
                  <a:gd name="T66" fmla="*/ 0 w 100"/>
                  <a:gd name="T67" fmla="*/ 1 h 332"/>
                  <a:gd name="T68" fmla="*/ 0 w 100"/>
                  <a:gd name="T69" fmla="*/ 1 h 332"/>
                  <a:gd name="T70" fmla="*/ 0 w 100"/>
                  <a:gd name="T71" fmla="*/ 1 h 332"/>
                  <a:gd name="T72" fmla="*/ 0 w 100"/>
                  <a:gd name="T73" fmla="*/ 1 h 332"/>
                  <a:gd name="T74" fmla="*/ 0 w 100"/>
                  <a:gd name="T75" fmla="*/ 1 h 332"/>
                  <a:gd name="T76" fmla="*/ 0 w 100"/>
                  <a:gd name="T77" fmla="*/ 1 h 332"/>
                  <a:gd name="T78" fmla="*/ 0 w 100"/>
                  <a:gd name="T79" fmla="*/ 1 h 332"/>
                  <a:gd name="T80" fmla="*/ 0 w 100"/>
                  <a:gd name="T81" fmla="*/ 2 h 33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0"/>
                  <a:gd name="T124" fmla="*/ 0 h 332"/>
                  <a:gd name="T125" fmla="*/ 100 w 100"/>
                  <a:gd name="T126" fmla="*/ 332 h 33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0" h="332">
                    <a:moveTo>
                      <a:pt x="0" y="0"/>
                    </a:moveTo>
                    <a:lnTo>
                      <a:pt x="3" y="1"/>
                    </a:lnTo>
                    <a:lnTo>
                      <a:pt x="10" y="7"/>
                    </a:lnTo>
                    <a:lnTo>
                      <a:pt x="14" y="9"/>
                    </a:lnTo>
                    <a:lnTo>
                      <a:pt x="22" y="15"/>
                    </a:lnTo>
                    <a:lnTo>
                      <a:pt x="26" y="19"/>
                    </a:lnTo>
                    <a:lnTo>
                      <a:pt x="33" y="25"/>
                    </a:lnTo>
                    <a:lnTo>
                      <a:pt x="40" y="33"/>
                    </a:lnTo>
                    <a:lnTo>
                      <a:pt x="48" y="45"/>
                    </a:lnTo>
                    <a:lnTo>
                      <a:pt x="53" y="52"/>
                    </a:lnTo>
                    <a:lnTo>
                      <a:pt x="58" y="60"/>
                    </a:lnTo>
                    <a:lnTo>
                      <a:pt x="63" y="68"/>
                    </a:lnTo>
                    <a:lnTo>
                      <a:pt x="66" y="73"/>
                    </a:lnTo>
                    <a:lnTo>
                      <a:pt x="68" y="79"/>
                    </a:lnTo>
                    <a:lnTo>
                      <a:pt x="72" y="86"/>
                    </a:lnTo>
                    <a:lnTo>
                      <a:pt x="76" y="93"/>
                    </a:lnTo>
                    <a:lnTo>
                      <a:pt x="78" y="100"/>
                    </a:lnTo>
                    <a:lnTo>
                      <a:pt x="80" y="105"/>
                    </a:lnTo>
                    <a:lnTo>
                      <a:pt x="84" y="119"/>
                    </a:lnTo>
                    <a:lnTo>
                      <a:pt x="87" y="131"/>
                    </a:lnTo>
                    <a:lnTo>
                      <a:pt x="89" y="139"/>
                    </a:lnTo>
                    <a:lnTo>
                      <a:pt x="93" y="159"/>
                    </a:lnTo>
                    <a:lnTo>
                      <a:pt x="93" y="166"/>
                    </a:lnTo>
                    <a:lnTo>
                      <a:pt x="94" y="179"/>
                    </a:lnTo>
                    <a:lnTo>
                      <a:pt x="94" y="184"/>
                    </a:lnTo>
                    <a:lnTo>
                      <a:pt x="94" y="191"/>
                    </a:lnTo>
                    <a:lnTo>
                      <a:pt x="94" y="203"/>
                    </a:lnTo>
                    <a:lnTo>
                      <a:pt x="95" y="211"/>
                    </a:lnTo>
                    <a:lnTo>
                      <a:pt x="95" y="223"/>
                    </a:lnTo>
                    <a:lnTo>
                      <a:pt x="95" y="235"/>
                    </a:lnTo>
                    <a:lnTo>
                      <a:pt x="96" y="251"/>
                    </a:lnTo>
                    <a:lnTo>
                      <a:pt x="96" y="263"/>
                    </a:lnTo>
                    <a:lnTo>
                      <a:pt x="96" y="271"/>
                    </a:lnTo>
                    <a:lnTo>
                      <a:pt x="97" y="283"/>
                    </a:lnTo>
                    <a:lnTo>
                      <a:pt x="97" y="291"/>
                    </a:lnTo>
                    <a:lnTo>
                      <a:pt x="98" y="299"/>
                    </a:lnTo>
                    <a:lnTo>
                      <a:pt x="99" y="307"/>
                    </a:lnTo>
                    <a:lnTo>
                      <a:pt x="98" y="311"/>
                    </a:lnTo>
                    <a:lnTo>
                      <a:pt x="99" y="315"/>
                    </a:lnTo>
                    <a:lnTo>
                      <a:pt x="99" y="323"/>
                    </a:lnTo>
                    <a:lnTo>
                      <a:pt x="99" y="331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630" name="Freeform 79"/>
              <p:cNvSpPr>
                <a:spLocks/>
              </p:cNvSpPr>
              <p:nvPr/>
            </p:nvSpPr>
            <p:spPr bwMode="auto">
              <a:xfrm>
                <a:off x="2505" y="2436"/>
                <a:ext cx="25" cy="27"/>
              </a:xfrm>
              <a:custGeom>
                <a:avLst/>
                <a:gdLst>
                  <a:gd name="T0" fmla="*/ 0 w 53"/>
                  <a:gd name="T1" fmla="*/ 1 h 49"/>
                  <a:gd name="T2" fmla="*/ 0 w 53"/>
                  <a:gd name="T3" fmla="*/ 1 h 49"/>
                  <a:gd name="T4" fmla="*/ 0 w 53"/>
                  <a:gd name="T5" fmla="*/ 1 h 49"/>
                  <a:gd name="T6" fmla="*/ 0 w 53"/>
                  <a:gd name="T7" fmla="*/ 1 h 49"/>
                  <a:gd name="T8" fmla="*/ 0 w 53"/>
                  <a:gd name="T9" fmla="*/ 1 h 49"/>
                  <a:gd name="T10" fmla="*/ 0 w 53"/>
                  <a:gd name="T11" fmla="*/ 1 h 49"/>
                  <a:gd name="T12" fmla="*/ 0 w 53"/>
                  <a:gd name="T13" fmla="*/ 1 h 49"/>
                  <a:gd name="T14" fmla="*/ 0 w 53"/>
                  <a:gd name="T15" fmla="*/ 1 h 49"/>
                  <a:gd name="T16" fmla="*/ 0 w 53"/>
                  <a:gd name="T17" fmla="*/ 1 h 49"/>
                  <a:gd name="T18" fmla="*/ 0 w 53"/>
                  <a:gd name="T19" fmla="*/ 1 h 49"/>
                  <a:gd name="T20" fmla="*/ 0 w 53"/>
                  <a:gd name="T21" fmla="*/ 1 h 49"/>
                  <a:gd name="T22" fmla="*/ 0 w 53"/>
                  <a:gd name="T23" fmla="*/ 1 h 49"/>
                  <a:gd name="T24" fmla="*/ 0 w 53"/>
                  <a:gd name="T25" fmla="*/ 1 h 49"/>
                  <a:gd name="T26" fmla="*/ 0 w 53"/>
                  <a:gd name="T27" fmla="*/ 1 h 49"/>
                  <a:gd name="T28" fmla="*/ 0 w 53"/>
                  <a:gd name="T29" fmla="*/ 1 h 49"/>
                  <a:gd name="T30" fmla="*/ 0 w 53"/>
                  <a:gd name="T31" fmla="*/ 1 h 49"/>
                  <a:gd name="T32" fmla="*/ 0 w 53"/>
                  <a:gd name="T33" fmla="*/ 0 h 49"/>
                  <a:gd name="T34" fmla="*/ 0 w 53"/>
                  <a:gd name="T35" fmla="*/ 0 h 49"/>
                  <a:gd name="T36" fmla="*/ 0 w 53"/>
                  <a:gd name="T37" fmla="*/ 1 h 49"/>
                  <a:gd name="T38" fmla="*/ 0 w 53"/>
                  <a:gd name="T39" fmla="*/ 1 h 49"/>
                  <a:gd name="T40" fmla="*/ 0 w 53"/>
                  <a:gd name="T41" fmla="*/ 1 h 49"/>
                  <a:gd name="T42" fmla="*/ 0 w 53"/>
                  <a:gd name="T43" fmla="*/ 1 h 49"/>
                  <a:gd name="T44" fmla="*/ 0 w 53"/>
                  <a:gd name="T45" fmla="*/ 1 h 49"/>
                  <a:gd name="T46" fmla="*/ 0 w 53"/>
                  <a:gd name="T47" fmla="*/ 1 h 49"/>
                  <a:gd name="T48" fmla="*/ 0 w 53"/>
                  <a:gd name="T49" fmla="*/ 1 h 49"/>
                  <a:gd name="T50" fmla="*/ 0 w 53"/>
                  <a:gd name="T51" fmla="*/ 1 h 49"/>
                  <a:gd name="T52" fmla="*/ 0 w 53"/>
                  <a:gd name="T53" fmla="*/ 1 h 49"/>
                  <a:gd name="T54" fmla="*/ 0 w 53"/>
                  <a:gd name="T55" fmla="*/ 1 h 49"/>
                  <a:gd name="T56" fmla="*/ 0 w 53"/>
                  <a:gd name="T57" fmla="*/ 1 h 49"/>
                  <a:gd name="T58" fmla="*/ 0 w 53"/>
                  <a:gd name="T59" fmla="*/ 1 h 49"/>
                  <a:gd name="T60" fmla="*/ 0 w 53"/>
                  <a:gd name="T61" fmla="*/ 1 h 49"/>
                  <a:gd name="T62" fmla="*/ 0 w 53"/>
                  <a:gd name="T63" fmla="*/ 1 h 49"/>
                  <a:gd name="T64" fmla="*/ 0 w 53"/>
                  <a:gd name="T65" fmla="*/ 1 h 49"/>
                  <a:gd name="T66" fmla="*/ 0 w 53"/>
                  <a:gd name="T67" fmla="*/ 1 h 49"/>
                  <a:gd name="T68" fmla="*/ 0 w 53"/>
                  <a:gd name="T69" fmla="*/ 1 h 49"/>
                  <a:gd name="T70" fmla="*/ 0 w 53"/>
                  <a:gd name="T71" fmla="*/ 1 h 49"/>
                  <a:gd name="T72" fmla="*/ 0 w 53"/>
                  <a:gd name="T73" fmla="*/ 1 h 4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3"/>
                  <a:gd name="T112" fmla="*/ 0 h 49"/>
                  <a:gd name="T113" fmla="*/ 53 w 53"/>
                  <a:gd name="T114" fmla="*/ 49 h 4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3" h="49">
                    <a:moveTo>
                      <a:pt x="31" y="47"/>
                    </a:moveTo>
                    <a:lnTo>
                      <a:pt x="33" y="47"/>
                    </a:lnTo>
                    <a:lnTo>
                      <a:pt x="35" y="46"/>
                    </a:lnTo>
                    <a:lnTo>
                      <a:pt x="37" y="46"/>
                    </a:lnTo>
                    <a:lnTo>
                      <a:pt x="39" y="44"/>
                    </a:lnTo>
                    <a:lnTo>
                      <a:pt x="41" y="43"/>
                    </a:lnTo>
                    <a:lnTo>
                      <a:pt x="43" y="42"/>
                    </a:lnTo>
                    <a:lnTo>
                      <a:pt x="44" y="41"/>
                    </a:lnTo>
                    <a:lnTo>
                      <a:pt x="46" y="39"/>
                    </a:lnTo>
                    <a:lnTo>
                      <a:pt x="47" y="38"/>
                    </a:lnTo>
                    <a:lnTo>
                      <a:pt x="49" y="36"/>
                    </a:lnTo>
                    <a:lnTo>
                      <a:pt x="50" y="34"/>
                    </a:lnTo>
                    <a:lnTo>
                      <a:pt x="50" y="32"/>
                    </a:lnTo>
                    <a:lnTo>
                      <a:pt x="51" y="30"/>
                    </a:lnTo>
                    <a:lnTo>
                      <a:pt x="52" y="28"/>
                    </a:lnTo>
                    <a:lnTo>
                      <a:pt x="52" y="26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2" y="20"/>
                    </a:lnTo>
                    <a:lnTo>
                      <a:pt x="52" y="18"/>
                    </a:lnTo>
                    <a:lnTo>
                      <a:pt x="51" y="16"/>
                    </a:lnTo>
                    <a:lnTo>
                      <a:pt x="50" y="14"/>
                    </a:lnTo>
                    <a:lnTo>
                      <a:pt x="49" y="12"/>
                    </a:lnTo>
                    <a:lnTo>
                      <a:pt x="48" y="11"/>
                    </a:lnTo>
                    <a:lnTo>
                      <a:pt x="47" y="9"/>
                    </a:lnTo>
                    <a:lnTo>
                      <a:pt x="45" y="8"/>
                    </a:lnTo>
                    <a:lnTo>
                      <a:pt x="44" y="6"/>
                    </a:lnTo>
                    <a:lnTo>
                      <a:pt x="42" y="5"/>
                    </a:lnTo>
                    <a:lnTo>
                      <a:pt x="40" y="4"/>
                    </a:lnTo>
                    <a:lnTo>
                      <a:pt x="38" y="3"/>
                    </a:lnTo>
                    <a:lnTo>
                      <a:pt x="36" y="2"/>
                    </a:lnTo>
                    <a:lnTo>
                      <a:pt x="34" y="1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7" y="2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1" y="5"/>
                    </a:lnTo>
                    <a:lnTo>
                      <a:pt x="9" y="6"/>
                    </a:lnTo>
                    <a:lnTo>
                      <a:pt x="7" y="8"/>
                    </a:lnTo>
                    <a:lnTo>
                      <a:pt x="6" y="9"/>
                    </a:lnTo>
                    <a:lnTo>
                      <a:pt x="5" y="11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3" y="34"/>
                    </a:lnTo>
                    <a:lnTo>
                      <a:pt x="4" y="36"/>
                    </a:lnTo>
                    <a:lnTo>
                      <a:pt x="5" y="38"/>
                    </a:lnTo>
                    <a:lnTo>
                      <a:pt x="7" y="39"/>
                    </a:lnTo>
                    <a:lnTo>
                      <a:pt x="8" y="41"/>
                    </a:lnTo>
                    <a:lnTo>
                      <a:pt x="10" y="42"/>
                    </a:lnTo>
                    <a:lnTo>
                      <a:pt x="12" y="44"/>
                    </a:lnTo>
                    <a:lnTo>
                      <a:pt x="14" y="44"/>
                    </a:lnTo>
                    <a:lnTo>
                      <a:pt x="16" y="45"/>
                    </a:lnTo>
                    <a:lnTo>
                      <a:pt x="18" y="46"/>
                    </a:lnTo>
                    <a:lnTo>
                      <a:pt x="20" y="47"/>
                    </a:lnTo>
                    <a:lnTo>
                      <a:pt x="22" y="47"/>
                    </a:lnTo>
                    <a:lnTo>
                      <a:pt x="24" y="48"/>
                    </a:lnTo>
                    <a:lnTo>
                      <a:pt x="26" y="48"/>
                    </a:lnTo>
                    <a:lnTo>
                      <a:pt x="28" y="48"/>
                    </a:lnTo>
                    <a:lnTo>
                      <a:pt x="31" y="47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553048"/>
            <a:ext cx="8504238" cy="4572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sz="2800">
              <a:solidFill>
                <a:schemeClr val="bg2"/>
              </a:solidFill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Char char="§"/>
            </a:pPr>
            <a:endParaRPr lang="en-US" altLang="en-US" sz="2800">
              <a:solidFill>
                <a:schemeClr val="bg2"/>
              </a:solidFill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Char char="§"/>
            </a:pPr>
            <a:endParaRPr lang="en-US" altLang="en-US" sz="2800">
              <a:solidFill>
                <a:schemeClr val="bg2"/>
              </a:solidFill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Char char="§"/>
            </a:pPr>
            <a:endParaRPr lang="en-US" altLang="en-US" sz="2800">
              <a:solidFill>
                <a:schemeClr val="bg2"/>
              </a:solidFill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Char char="§"/>
            </a:pPr>
            <a:endParaRPr lang="en-US" altLang="en-US" sz="2800">
              <a:solidFill>
                <a:schemeClr val="bg2"/>
              </a:solidFill>
              <a:cs typeface="Arial" pitchFamily="34" charset="0"/>
            </a:endParaRPr>
          </a:p>
          <a:p>
            <a:pPr marL="0" indent="0"/>
            <a:endParaRPr lang="en-US" altLang="en-US" sz="1800">
              <a:solidFill>
                <a:srgbClr val="002060"/>
              </a:solidFill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73370" y="963825"/>
            <a:ext cx="8289630" cy="1047546"/>
          </a:xfrm>
        </p:spPr>
        <p:txBody>
          <a:bodyPr/>
          <a:lstStyle/>
          <a:p>
            <a:pPr algn="l"/>
            <a:r>
              <a:rPr lang="en-US" altLang="en-US" sz="2800" b="0" dirty="0">
                <a:solidFill>
                  <a:schemeClr val="accent3"/>
                </a:solidFill>
                <a:cs typeface="Arial" pitchFamily="34" charset="0"/>
              </a:rPr>
              <a:t>Normal convergence is a distance approximately two inches (2”) from bridge of nose</a:t>
            </a:r>
            <a:endParaRPr lang="en-US" altLang="en-US" sz="2800" dirty="0"/>
          </a:p>
        </p:txBody>
      </p:sp>
      <p:pic>
        <p:nvPicPr>
          <p:cNvPr id="83" name="Picture 78"/>
          <p:cNvPicPr>
            <a:picLocks noChangeAspect="1" noChangeArrowheads="1"/>
          </p:cNvPicPr>
          <p:nvPr/>
        </p:nvPicPr>
        <p:blipFill>
          <a:blip r:embed="rId4"/>
          <a:srcRect l="8888" b="13499"/>
          <a:stretch>
            <a:fillRect/>
          </a:stretch>
        </p:blipFill>
        <p:spPr>
          <a:xfrm>
            <a:off x="473370" y="2226615"/>
            <a:ext cx="3725278" cy="27953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" t="7705" r="3049" b="2899"/>
          <a:stretch/>
        </p:blipFill>
        <p:spPr>
          <a:xfrm>
            <a:off x="4413255" y="2226614"/>
            <a:ext cx="4349745" cy="2795325"/>
          </a:xfrm>
          <a:prstGeom prst="rect">
            <a:avLst/>
          </a:prstGeom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721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959428"/>
            <a:ext cx="8504238" cy="4136572"/>
          </a:xfrm>
        </p:spPr>
        <p:txBody>
          <a:bodyPr/>
          <a:lstStyle/>
          <a:p>
            <a:pPr lvl="1"/>
            <a:r>
              <a:rPr lang="en-US" dirty="0"/>
              <a:t>CNS Depressants</a:t>
            </a:r>
          </a:p>
          <a:p>
            <a:pPr lvl="1"/>
            <a:r>
              <a:rPr lang="en-US" dirty="0"/>
              <a:t>Inhalants</a:t>
            </a:r>
          </a:p>
          <a:p>
            <a:pPr lvl="1"/>
            <a:r>
              <a:rPr lang="en-US" dirty="0"/>
              <a:t>Dissociative Anesthetics</a:t>
            </a:r>
          </a:p>
          <a:p>
            <a:pPr lvl="1"/>
            <a:r>
              <a:rPr lang="en-US" dirty="0"/>
              <a:t>Cannabis</a:t>
            </a:r>
          </a:p>
          <a:p>
            <a:endParaRPr lang="en-US" dirty="0"/>
          </a:p>
        </p:txBody>
      </p:sp>
      <p:sp>
        <p:nvSpPr>
          <p:cNvPr id="27651" name="Title 2"/>
          <p:cNvSpPr>
            <a:spLocks noGrp="1"/>
          </p:cNvSpPr>
          <p:nvPr>
            <p:ph type="title"/>
          </p:nvPr>
        </p:nvSpPr>
        <p:spPr>
          <a:xfrm>
            <a:off x="304800" y="533399"/>
            <a:ext cx="8534400" cy="1199607"/>
          </a:xfrm>
        </p:spPr>
        <p:txBody>
          <a:bodyPr/>
          <a:lstStyle/>
          <a:p>
            <a:r>
              <a:rPr lang="en-US" altLang="en-US" dirty="0"/>
              <a:t>Drug Categories That Cause </a:t>
            </a:r>
            <a:br>
              <a:rPr lang="en-US" altLang="en-US" dirty="0"/>
            </a:br>
            <a:r>
              <a:rPr lang="en-US" altLang="en-US" dirty="0"/>
              <a:t>Lack of Convergence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3349"/>
            <a:ext cx="2133600" cy="365125"/>
          </a:xfrm>
        </p:spPr>
        <p:txBody>
          <a:bodyPr/>
          <a:lstStyle/>
          <a:p>
            <a:r>
              <a:rPr lang="en-US"/>
              <a:t>4-</a:t>
            </a:r>
            <a:fld id="{CFFE452E-A552-405B-894E-AC38D2140368}" type="slidenum">
              <a:rPr lang="en-US" smtClean="0"/>
              <a:pPr/>
              <a:t>18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 dirty="0"/>
              <a:t>Estimating Pupil Size</a:t>
            </a:r>
          </a:p>
        </p:txBody>
      </p:sp>
      <p:pic>
        <p:nvPicPr>
          <p:cNvPr id="6" name="Picture 10" descr="Dilated Pupil"/>
          <p:cNvPicPr>
            <a:picLocks noChangeAspect="1" noChangeArrowheads="1"/>
          </p:cNvPicPr>
          <p:nvPr/>
        </p:nvPicPr>
        <p:blipFill rotWithShape="1">
          <a:blip r:embed="rId4"/>
          <a:srcRect b="12293"/>
          <a:stretch/>
        </p:blipFill>
        <p:spPr bwMode="auto">
          <a:xfrm>
            <a:off x="1851025" y="2099468"/>
            <a:ext cx="5441950" cy="3579813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8745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503920" cy="4572000"/>
          </a:xfrm>
        </p:spPr>
        <p:txBody>
          <a:bodyPr/>
          <a:lstStyle/>
          <a:p>
            <a:pPr lvl="1"/>
            <a:r>
              <a:rPr lang="en-US" dirty="0"/>
              <a:t>Administer tests of HGN, VGN, and LOC</a:t>
            </a:r>
          </a:p>
          <a:p>
            <a:pPr lvl="1"/>
            <a:r>
              <a:rPr lang="en-US" dirty="0"/>
              <a:t>Estimate pupil size</a:t>
            </a:r>
          </a:p>
          <a:p>
            <a:pPr lvl="1"/>
            <a:r>
              <a:rPr lang="en-US" dirty="0"/>
              <a:t>Relate the expected results of the eye examinations</a:t>
            </a:r>
          </a:p>
        </p:txBody>
      </p:sp>
      <p:sp>
        <p:nvSpPr>
          <p:cNvPr id="7171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/>
              <a:t>Learning Objectives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35775" y="6483349"/>
            <a:ext cx="2133600" cy="365125"/>
          </a:xfrm>
        </p:spPr>
        <p:txBody>
          <a:bodyPr/>
          <a:lstStyle/>
          <a:p>
            <a:r>
              <a:rPr lang="en-US"/>
              <a:t>4-</a:t>
            </a:r>
            <a:fld id="{CFFE452E-A552-405B-894E-AC38D2140368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548413"/>
            <a:ext cx="8534400" cy="858974"/>
          </a:xfrm>
        </p:spPr>
        <p:txBody>
          <a:bodyPr/>
          <a:lstStyle/>
          <a:p>
            <a:r>
              <a:rPr lang="en-US" altLang="en-US" dirty="0"/>
              <a:t>Estimating Pupil Size</a:t>
            </a:r>
          </a:p>
        </p:txBody>
      </p:sp>
      <p:pic>
        <p:nvPicPr>
          <p:cNvPr id="6" name="Picture 24" descr="Room Light Eye Che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59706" y="1623218"/>
            <a:ext cx="6224588" cy="46116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0746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/>
              <a:t>Estimating Pupil Size</a:t>
            </a:r>
          </a:p>
        </p:txBody>
      </p:sp>
      <p:pic>
        <p:nvPicPr>
          <p:cNvPr id="6" name="Picture 10" descr="Dilated Pupil"/>
          <p:cNvPicPr>
            <a:picLocks noChangeAspect="1" noChangeArrowheads="1"/>
          </p:cNvPicPr>
          <p:nvPr/>
        </p:nvPicPr>
        <p:blipFill rotWithShape="1">
          <a:blip r:embed="rId4"/>
          <a:srcRect b="12042"/>
          <a:stretch/>
        </p:blipFill>
        <p:spPr bwMode="auto">
          <a:xfrm>
            <a:off x="544249" y="3140869"/>
            <a:ext cx="3678592" cy="24256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4" descr="Room Light Eye Che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59288" y="2855913"/>
            <a:ext cx="4041775" cy="299561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76517" y="1576388"/>
            <a:ext cx="8371371" cy="954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accent3"/>
                </a:solidFill>
                <a:latin typeface="+mj-lt"/>
                <a:cs typeface="Arial" charset="0"/>
              </a:rPr>
              <a:t>DRE average range of pupil size in room light is </a:t>
            </a:r>
            <a:br>
              <a:rPr lang="en-US" sz="2800" dirty="0">
                <a:solidFill>
                  <a:schemeClr val="accent3"/>
                </a:solidFill>
                <a:latin typeface="+mj-lt"/>
                <a:cs typeface="Arial" charset="0"/>
              </a:rPr>
            </a:br>
            <a:r>
              <a:rPr lang="en-US" sz="2800" dirty="0">
                <a:solidFill>
                  <a:schemeClr val="accent3"/>
                </a:solidFill>
                <a:latin typeface="+mj-lt"/>
                <a:cs typeface="Arial" charset="0"/>
              </a:rPr>
              <a:t>2.5 to 5.0 mm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3856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>
          <a:xfrm>
            <a:off x="304800" y="533399"/>
            <a:ext cx="8534400" cy="1326931"/>
          </a:xfrm>
        </p:spPr>
        <p:txBody>
          <a:bodyPr/>
          <a:lstStyle/>
          <a:p>
            <a:pPr eaLnBrk="1" hangingPunct="1"/>
            <a:r>
              <a:rPr lang="en-US" altLang="en-US" dirty="0"/>
              <a:t>Three Testing Conditions for Pupil Size Estimations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3F2FBA-1C1B-4F13-AD5C-DFF49462D524}"/>
              </a:ext>
            </a:extLst>
          </p:cNvPr>
          <p:cNvGrpSpPr/>
          <p:nvPr/>
        </p:nvGrpSpPr>
        <p:grpSpPr>
          <a:xfrm>
            <a:off x="2027238" y="2052638"/>
            <a:ext cx="4808536" cy="1309688"/>
            <a:chOff x="2027238" y="2052638"/>
            <a:chExt cx="4808536" cy="1309688"/>
          </a:xfrm>
          <a:effectLst/>
        </p:grpSpPr>
        <p:pic>
          <p:nvPicPr>
            <p:cNvPr id="7" name="Picture 9" descr="roomligh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27238" y="2052638"/>
              <a:ext cx="2057400" cy="130968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4562475" y="2415095"/>
              <a:ext cx="227329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accent3"/>
                  </a:solidFill>
                </a:rPr>
                <a:t>Room Light</a:t>
              </a:r>
              <a:endParaRPr lang="en-US" sz="3200" dirty="0">
                <a:solidFill>
                  <a:schemeClr val="accent3"/>
                </a:solidFill>
                <a:latin typeface="+mj-lt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0FFAED-08D8-4A4D-9AD1-DFE0C23F31A1}"/>
              </a:ext>
            </a:extLst>
          </p:cNvPr>
          <p:cNvGrpSpPr/>
          <p:nvPr/>
        </p:nvGrpSpPr>
        <p:grpSpPr>
          <a:xfrm>
            <a:off x="2027238" y="3535407"/>
            <a:ext cx="6348270" cy="1212850"/>
            <a:chOff x="2027238" y="3535407"/>
            <a:chExt cx="6348270" cy="1212850"/>
          </a:xfrm>
          <a:effectLst/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4562476" y="3849445"/>
              <a:ext cx="38130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accent3"/>
                  </a:solidFill>
                </a:rPr>
                <a:t>Near Total Darkness</a:t>
              </a:r>
              <a:endParaRPr lang="en-US" sz="3200" dirty="0">
                <a:solidFill>
                  <a:schemeClr val="accent3"/>
                </a:solidFill>
                <a:latin typeface="+mj-lt"/>
                <a:cs typeface="+mn-cs"/>
              </a:endParaRPr>
            </a:p>
          </p:txBody>
        </p:sp>
        <p:pic>
          <p:nvPicPr>
            <p:cNvPr id="10" name="Picture 10" descr="nd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27238" y="3535407"/>
              <a:ext cx="2057400" cy="1212850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06AEC8-DD48-4227-97E3-9BD0904369E4}"/>
              </a:ext>
            </a:extLst>
          </p:cNvPr>
          <p:cNvGrpSpPr/>
          <p:nvPr/>
        </p:nvGrpSpPr>
        <p:grpSpPr>
          <a:xfrm>
            <a:off x="2027238" y="4903971"/>
            <a:ext cx="4883958" cy="1212850"/>
            <a:chOff x="2027238" y="4903971"/>
            <a:chExt cx="4883958" cy="1212850"/>
          </a:xfrm>
          <a:effectLst/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562476" y="5218009"/>
              <a:ext cx="234872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chemeClr val="accent3"/>
                  </a:solidFill>
                </a:rPr>
                <a:t>Direct Light</a:t>
              </a:r>
              <a:endParaRPr lang="en-US" sz="3200" dirty="0">
                <a:solidFill>
                  <a:schemeClr val="accent3"/>
                </a:solidFill>
                <a:latin typeface="+mj-lt"/>
                <a:cs typeface="+mn-cs"/>
              </a:endParaRPr>
            </a:p>
          </p:txBody>
        </p:sp>
        <p:pic>
          <p:nvPicPr>
            <p:cNvPr id="11" name="Picture 11" descr="directlight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27238" y="4903971"/>
              <a:ext cx="2057400" cy="1212850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/>
          </p:nvPr>
        </p:nvSpPr>
        <p:spPr>
          <a:xfrm>
            <a:off x="0" y="552450"/>
            <a:ext cx="9144000" cy="835025"/>
          </a:xfrm>
        </p:spPr>
        <p:txBody>
          <a:bodyPr/>
          <a:lstStyle/>
          <a:p>
            <a:r>
              <a:rPr lang="en-US" altLang="en-US" dirty="0"/>
              <a:t>Estimation of Pupil Size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4" t="12866" r="10877"/>
          <a:stretch/>
        </p:blipFill>
        <p:spPr>
          <a:xfrm>
            <a:off x="2381751" y="1657213"/>
            <a:ext cx="4475748" cy="446974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>
          <a:xfrm>
            <a:off x="352425" y="501699"/>
            <a:ext cx="8534400" cy="1219526"/>
          </a:xfrm>
        </p:spPr>
        <p:txBody>
          <a:bodyPr/>
          <a:lstStyle/>
          <a:p>
            <a:r>
              <a:rPr lang="en-US" altLang="en-US" dirty="0"/>
              <a:t>Estimation of Pupil Size </a:t>
            </a:r>
            <a:br>
              <a:rPr lang="en-US" altLang="en-US" dirty="0"/>
            </a:br>
            <a:r>
              <a:rPr lang="en-US" altLang="en-US" dirty="0"/>
              <a:t>Darkroom Demonstrations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72" y="1934323"/>
            <a:ext cx="5713505" cy="42851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AAFF3C-562E-4429-9BAD-2B4A4630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4" y="6483782"/>
            <a:ext cx="1708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 spc="300">
                <a:solidFill>
                  <a:srgbClr val="FFFFFF"/>
                </a:solidFill>
                <a:latin typeface="Arial Narrow" panose="020B0606020202030204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/>
              <a:t>6-</a:t>
            </a:r>
            <a:fld id="{DA88165B-7D3D-4EA8-A6DB-F48E3CEFC56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7ACE7-8A18-4B96-A81E-FC86388DE9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093"/>
            <a:ext cx="9144000" cy="6857999"/>
          </a:xfrm>
          <a:prstGeom prst="rect">
            <a:avLst/>
          </a:prstGeom>
        </p:spPr>
      </p:pic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92125" y="187119"/>
            <a:ext cx="8051800" cy="1246188"/>
          </a:xfrm>
        </p:spPr>
        <p:txBody>
          <a:bodyPr>
            <a:normAutofit/>
          </a:bodyPr>
          <a:lstStyle/>
          <a:p>
            <a:pPr>
              <a:lnSpc>
                <a:spcPts val="4200"/>
              </a:lnSpc>
            </a:pPr>
            <a:r>
              <a:rPr lang="en-US" altLang="en-US" sz="3200" dirty="0">
                <a:solidFill>
                  <a:schemeClr val="tx2"/>
                </a:solidFill>
              </a:rPr>
              <a:t>Average-Normal-Expected Value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88925" y="409575"/>
            <a:ext cx="8534400" cy="1925638"/>
          </a:xfrm>
        </p:spPr>
        <p:txBody>
          <a:bodyPr/>
          <a:lstStyle/>
          <a:p>
            <a:r>
              <a:rPr lang="en-US" altLang="en-US" dirty="0"/>
              <a:t>Updated Values – Where did they come from specifically related to DRE?</a:t>
            </a:r>
          </a:p>
        </p:txBody>
      </p:sp>
      <p:graphicFrame>
        <p:nvGraphicFramePr>
          <p:cNvPr id="6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4187"/>
              </p:ext>
            </p:extLst>
          </p:nvPr>
        </p:nvGraphicFramePr>
        <p:xfrm>
          <a:off x="6075363" y="2538100"/>
          <a:ext cx="2627312" cy="36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543795" imgH="4866667" progId="PBrush">
                  <p:embed/>
                </p:oleObj>
              </mc:Choice>
              <mc:Fallback>
                <p:oleObj name="Bitmap Image" r:id="rId4" imgW="3543795" imgH="4866667" progId="PBrush">
                  <p:embed/>
                  <p:pic>
                    <p:nvPicPr>
                      <p:cNvPr id="6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5363" y="2538100"/>
                        <a:ext cx="2627312" cy="3609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306772"/>
              </p:ext>
            </p:extLst>
          </p:nvPr>
        </p:nvGraphicFramePr>
        <p:xfrm>
          <a:off x="709613" y="3903350"/>
          <a:ext cx="5041900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666667" imgH="1142857" progId="PBrush">
                  <p:embed/>
                </p:oleObj>
              </mc:Choice>
              <mc:Fallback>
                <p:oleObj name="Bitmap Image" r:id="rId6" imgW="2666667" imgH="1142857" progId="PBrush">
                  <p:embed/>
                  <p:pic>
                    <p:nvPicPr>
                      <p:cNvPr id="7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4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3903350"/>
                        <a:ext cx="5041900" cy="2162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1792" y="2749396"/>
            <a:ext cx="4677541" cy="1047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617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03489" y="404812"/>
            <a:ext cx="1949450" cy="6048375"/>
          </a:xfrm>
          <a:prstGeom prst="rect">
            <a:avLst/>
          </a:prstGeom>
          <a:solidFill>
            <a:srgbClr val="FF00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1200" b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303489" y="3908293"/>
            <a:ext cx="1949450" cy="966788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1200" b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03489" y="3554770"/>
            <a:ext cx="1949450" cy="1920875"/>
          </a:xfrm>
          <a:prstGeom prst="rect">
            <a:avLst/>
          </a:prstGeom>
          <a:solidFill>
            <a:srgbClr val="FFFF00">
              <a:alpha val="50195"/>
            </a:srgbClr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1200" b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37893" name="Rectangle 2"/>
          <p:cNvSpPr>
            <a:spLocks noChangeArrowheads="1"/>
          </p:cNvSpPr>
          <p:nvPr/>
        </p:nvSpPr>
        <p:spPr bwMode="auto">
          <a:xfrm>
            <a:off x="1346665" y="361950"/>
            <a:ext cx="2022475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chemeClr val="hlink"/>
                </a:solidFill>
                <a:latin typeface="Trebuchet MS" pitchFamily="34" charset="0"/>
              </a:rPr>
              <a:t>10.0 mm  0.00%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chemeClr val="hlink"/>
                </a:solidFill>
                <a:latin typeface="Trebuchet MS" pitchFamily="34" charset="0"/>
              </a:rPr>
              <a:t>9.5 mm    0.00%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chemeClr val="hlink"/>
                </a:solidFill>
                <a:latin typeface="Trebuchet MS" pitchFamily="34" charset="0"/>
              </a:rPr>
              <a:t>9.0 mm    0.00 %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8.5 mm    0.00%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8.0 mm	 0.00%	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7.5 mm	 0.45%	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7.0 mm	 1.12%	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6.5 mm	 1.79%	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6.0 mm	 0.89%	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5.5 mm	 3.35%	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5.0 mm	 4.24%	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4.5 mm	 13.17%	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4.0 mm	 23.66%	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3.5 mm	 24.11%	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3.0 mm	 18.08%	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2.5 mm	 5.36%	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2.0 mm	 0.89%	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1.5 mm	 0.00%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1.0 mm    0.00%	</a:t>
            </a:r>
          </a:p>
        </p:txBody>
      </p:sp>
      <p:sp>
        <p:nvSpPr>
          <p:cNvPr id="37894" name="Rectangle 3"/>
          <p:cNvSpPr>
            <a:spLocks noChangeArrowheads="1"/>
          </p:cNvSpPr>
          <p:nvPr/>
        </p:nvSpPr>
        <p:spPr bwMode="auto">
          <a:xfrm>
            <a:off x="3722687" y="1911350"/>
            <a:ext cx="4914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Room Light </a:t>
            </a:r>
            <a:r>
              <a:rPr lang="en-US" altLang="en-US" b="0" dirty="0">
                <a:solidFill>
                  <a:schemeClr val="accent3"/>
                </a:solidFill>
                <a:latin typeface="+mj-lt"/>
                <a:cs typeface="Times New Roman" pitchFamily="18" charset="0"/>
              </a:rPr>
              <a:t>is approximately </a:t>
            </a:r>
            <a:r>
              <a:rPr lang="en-US" altLang="en-US" b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4.0 mm</a:t>
            </a:r>
            <a:endParaRPr lang="en-US" altLang="en-US" b="0" dirty="0">
              <a:solidFill>
                <a:schemeClr val="accent3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7897" name="Title 2"/>
          <p:cNvSpPr>
            <a:spLocks noGrp="1"/>
          </p:cNvSpPr>
          <p:nvPr>
            <p:ph type="title"/>
          </p:nvPr>
        </p:nvSpPr>
        <p:spPr>
          <a:xfrm>
            <a:off x="3216275" y="646113"/>
            <a:ext cx="5927725" cy="820737"/>
          </a:xfrm>
        </p:spPr>
        <p:txBody>
          <a:bodyPr/>
          <a:lstStyle/>
          <a:p>
            <a:r>
              <a:rPr lang="en-US" altLang="en-US" dirty="0"/>
              <a:t>Room Light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5227AB-28DB-42E7-B19B-08AE350046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286"/>
          <a:stretch/>
        </p:blipFill>
        <p:spPr>
          <a:xfrm>
            <a:off x="3694027" y="2938692"/>
            <a:ext cx="5188146" cy="17063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3789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3"/>
          <p:cNvSpPr>
            <a:spLocks noChangeArrowheads="1"/>
          </p:cNvSpPr>
          <p:nvPr/>
        </p:nvSpPr>
        <p:spPr bwMode="auto">
          <a:xfrm>
            <a:off x="3911600" y="1911350"/>
            <a:ext cx="45370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Near Total Darkness </a:t>
            </a:r>
            <a:r>
              <a:rPr lang="en-US" altLang="en-US" b="0" dirty="0">
                <a:solidFill>
                  <a:schemeClr val="accent3"/>
                </a:solidFill>
                <a:latin typeface="+mj-lt"/>
                <a:cs typeface="Times New Roman" pitchFamily="18" charset="0"/>
              </a:rPr>
              <a:t>is approximately </a:t>
            </a:r>
            <a:r>
              <a:rPr lang="en-US" altLang="en-US" b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6.5 mm</a:t>
            </a:r>
            <a:endParaRPr lang="en-US" altLang="en-US" b="0" dirty="0">
              <a:solidFill>
                <a:schemeClr val="accent3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8921" name="Title 2"/>
          <p:cNvSpPr>
            <a:spLocks noGrp="1"/>
          </p:cNvSpPr>
          <p:nvPr>
            <p:ph type="title"/>
          </p:nvPr>
        </p:nvSpPr>
        <p:spPr>
          <a:xfrm>
            <a:off x="3216275" y="646113"/>
            <a:ext cx="5927725" cy="820737"/>
          </a:xfrm>
        </p:spPr>
        <p:txBody>
          <a:bodyPr/>
          <a:lstStyle/>
          <a:p>
            <a:r>
              <a:rPr lang="en-US" altLang="en-US" dirty="0"/>
              <a:t>Near Total Darkness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04120" y="746169"/>
            <a:ext cx="2033587" cy="5459412"/>
          </a:xfrm>
          <a:prstGeom prst="rect">
            <a:avLst/>
          </a:prstGeom>
          <a:solidFill>
            <a:srgbClr val="FF00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1200" b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46188" y="1795640"/>
            <a:ext cx="1949450" cy="2952934"/>
          </a:xfrm>
          <a:prstGeom prst="rect">
            <a:avLst/>
          </a:prstGeom>
          <a:solidFill>
            <a:srgbClr val="FFFF00">
              <a:alpha val="50195"/>
            </a:srgbClr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1200" b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46188" y="2944812"/>
            <a:ext cx="1949450" cy="1059629"/>
          </a:xfrm>
          <a:prstGeom prst="rect">
            <a:avLst/>
          </a:prstGeom>
          <a:solidFill>
            <a:srgbClr val="00B050">
              <a:alpha val="54901"/>
            </a:srgbClr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1200" b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38914" name="Rectangle 1026"/>
          <p:cNvSpPr>
            <a:spLocks noChangeArrowheads="1"/>
          </p:cNvSpPr>
          <p:nvPr/>
        </p:nvSpPr>
        <p:spPr bwMode="auto">
          <a:xfrm>
            <a:off x="1204120" y="722313"/>
            <a:ext cx="2033586" cy="5509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10 mm	0.00%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9.5 mm	0.22%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9 mm	4.80%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8.5 mm	6.92%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8 mm	8.93%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7.5 mm	11.00%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7 mm	14.07%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6.5 mm	15.17%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6 mm	13.02%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5.5 mm	10.00%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5 mm	8.93%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4.5 mm	4.47%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4 mm	1.79%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3.5 mm	1.00%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3 mm	0.00%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A13C32-8645-477C-BF35-C44A06B719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632"/>
          <a:stretch/>
        </p:blipFill>
        <p:spPr>
          <a:xfrm>
            <a:off x="3889317" y="2943224"/>
            <a:ext cx="4682134" cy="16966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66825" y="400050"/>
            <a:ext cx="1949450" cy="6048375"/>
          </a:xfrm>
          <a:prstGeom prst="rect">
            <a:avLst/>
          </a:prstGeom>
          <a:solidFill>
            <a:srgbClr val="FF0000">
              <a:alpha val="50195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1200" b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66825" y="4231958"/>
            <a:ext cx="1949450" cy="966787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1200" b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66825" y="3941763"/>
            <a:ext cx="1949450" cy="1922462"/>
          </a:xfrm>
          <a:prstGeom prst="rect">
            <a:avLst/>
          </a:prstGeom>
          <a:solidFill>
            <a:srgbClr val="FFFF00">
              <a:alpha val="50195"/>
            </a:srgbClr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1200" b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39941" name="Rectangle 2"/>
          <p:cNvSpPr>
            <a:spLocks noChangeArrowheads="1"/>
          </p:cNvSpPr>
          <p:nvPr/>
        </p:nvSpPr>
        <p:spPr bwMode="auto">
          <a:xfrm>
            <a:off x="1266825" y="369887"/>
            <a:ext cx="2022475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chemeClr val="hlink"/>
                </a:solidFill>
                <a:latin typeface="Trebuchet MS" pitchFamily="34" charset="0"/>
              </a:rPr>
              <a:t>10.0 mm  0.00%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chemeClr val="hlink"/>
                </a:solidFill>
                <a:latin typeface="Trebuchet MS" pitchFamily="34" charset="0"/>
              </a:rPr>
              <a:t>9.5 mm    0.00%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chemeClr val="hlink"/>
                </a:solidFill>
                <a:latin typeface="Trebuchet MS" pitchFamily="34" charset="0"/>
              </a:rPr>
              <a:t>9.0 mm    0.00 %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8.5 mm    0.00%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8.0 mm	 0.00%	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7.5 mm	 0.44%	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7.0 mm	 1.12%	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6.5 mm	 0.89%	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6.0 mm	 1.79%	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5.5 mm	 3.35%	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5.0 mm	 4.24%	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4.5 mm	 13.17%	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4.0 mm	 23.66%	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3.5 mm	 24.11%	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3.0 mm	 21.08%	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2.5 mm	 5.36%	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2.0 mm	 0.89%	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1.5 mm	 0.00%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rebuchet MS" pitchFamily="34" charset="0"/>
              </a:rPr>
              <a:t>1.0 mm    0.00%	</a:t>
            </a:r>
          </a:p>
        </p:txBody>
      </p:sp>
      <p:sp>
        <p:nvSpPr>
          <p:cNvPr id="39942" name="Rectangle 3"/>
          <p:cNvSpPr>
            <a:spLocks noChangeArrowheads="1"/>
          </p:cNvSpPr>
          <p:nvPr/>
        </p:nvSpPr>
        <p:spPr bwMode="auto">
          <a:xfrm>
            <a:off x="3911600" y="1911350"/>
            <a:ext cx="45370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Direct Light</a:t>
            </a:r>
            <a:r>
              <a:rPr lang="en-US" altLang="en-US" b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altLang="en-US" b="0" dirty="0">
                <a:solidFill>
                  <a:schemeClr val="accent3"/>
                </a:solidFill>
                <a:latin typeface="+mj-lt"/>
                <a:cs typeface="Times New Roman" pitchFamily="18" charset="0"/>
              </a:rPr>
              <a:t>is approximately </a:t>
            </a:r>
            <a:r>
              <a:rPr lang="en-US" altLang="en-US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3.0 mm</a:t>
            </a:r>
            <a:endParaRPr lang="en-US" altLang="en-US" b="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9945" name="Title 2"/>
          <p:cNvSpPr>
            <a:spLocks noGrp="1"/>
          </p:cNvSpPr>
          <p:nvPr>
            <p:ph type="title"/>
          </p:nvPr>
        </p:nvSpPr>
        <p:spPr>
          <a:xfrm>
            <a:off x="3216275" y="646113"/>
            <a:ext cx="5927725" cy="820737"/>
          </a:xfrm>
        </p:spPr>
        <p:txBody>
          <a:bodyPr/>
          <a:lstStyle/>
          <a:p>
            <a:r>
              <a:rPr lang="en-US" altLang="en-US" dirty="0"/>
              <a:t>Direct Light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CA18D4-82E1-4A4E-90BE-95B7C5B237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632"/>
          <a:stretch/>
        </p:blipFill>
        <p:spPr>
          <a:xfrm>
            <a:off x="3904550" y="2976530"/>
            <a:ext cx="4639458" cy="16685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226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399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Eye Examination Purpose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CFFE452E-A552-405B-894E-AC38D214036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1" name="Picture 174" descr="Eye ex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0115" y="2381829"/>
            <a:ext cx="3841750" cy="328771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C6E7D1-9E08-43BF-AD21-72A7B964F4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135" y="1297461"/>
            <a:ext cx="3841751" cy="49716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84094" y="2095500"/>
            <a:ext cx="8229600" cy="25447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/>
              <a:t>Assessment of how quickly pupil constricts to its smallest size during check of pupil size under direct light.</a:t>
            </a:r>
            <a:endParaRPr lang="en-US" altLang="en-US" dirty="0">
              <a:ea typeface="Times New Roman" pitchFamily="18" charset="0"/>
              <a:cs typeface="Arial" charset="0"/>
            </a:endParaRPr>
          </a:p>
          <a:p>
            <a:pPr marL="0" indent="0" algn="ctr">
              <a:buFontTx/>
              <a:buNone/>
            </a:pPr>
            <a:endParaRPr lang="en-US" altLang="en-US" dirty="0">
              <a:ea typeface="Times New Roman" pitchFamily="18" charset="0"/>
              <a:cs typeface="Arial" charset="0"/>
            </a:endParaRPr>
          </a:p>
          <a:p>
            <a:pPr marL="0" indent="0" algn="ctr">
              <a:buFontTx/>
              <a:buNone/>
            </a:pPr>
            <a:endParaRPr lang="en-US" altLang="en-US" dirty="0">
              <a:ea typeface="Times New Roman" pitchFamily="18" charset="0"/>
              <a:cs typeface="Arial" charset="0"/>
            </a:endParaRPr>
          </a:p>
          <a:p>
            <a:pPr marL="0" indent="0" algn="ctr">
              <a:buFontTx/>
              <a:buNone/>
            </a:pPr>
            <a:endParaRPr lang="en-US" altLang="en-US" dirty="0">
              <a:ea typeface="Times New Roman" pitchFamily="18" charset="0"/>
              <a:cs typeface="Arial" charset="0"/>
            </a:endParaRPr>
          </a:p>
          <a:p>
            <a:pPr marL="0" indent="0" algn="ctr">
              <a:buFontTx/>
              <a:buNone/>
            </a:pPr>
            <a:endParaRPr lang="en-US" altLang="en-US" dirty="0">
              <a:ea typeface="Times New Roman" pitchFamily="18" charset="0"/>
              <a:cs typeface="Arial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/>
              <a:t>Reaction to Light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5890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584200"/>
            <a:ext cx="89074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atin typeface="+mj-lt"/>
                <a:cs typeface="Arial" charset="0"/>
              </a:rPr>
              <a:t>Pupil Reaction Time </a:t>
            </a:r>
          </a:p>
          <a:p>
            <a:pPr algn="ctr">
              <a:defRPr/>
            </a:pPr>
            <a:endParaRPr lang="en-US" sz="4000" b="1" dirty="0">
              <a:latin typeface="+mj-lt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5175766" y="2206886"/>
            <a:ext cx="3048000" cy="58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 b="1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 b="1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en-US" sz="2600" b="0" kern="0" dirty="0">
                <a:solidFill>
                  <a:schemeClr val="accent3"/>
                </a:solidFill>
              </a:rPr>
              <a:t>Slow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920235" y="2206884"/>
            <a:ext cx="3048000" cy="58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 b="1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 b="1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en-US" sz="2600" b="0" kern="0" dirty="0">
                <a:solidFill>
                  <a:schemeClr val="accent3"/>
                </a:solidFill>
              </a:rPr>
              <a:t>Normal</a:t>
            </a:r>
          </a:p>
        </p:txBody>
      </p:sp>
      <p:pic>
        <p:nvPicPr>
          <p:cNvPr id="2" name="Normal-RTL">
            <a:hlinkClick r:id="" action="ppaction://media"/>
            <a:extLst>
              <a:ext uri="{FF2B5EF4-FFF2-40B4-BE49-F238E27FC236}">
                <a16:creationId xmlns:a16="http://schemas.microsoft.com/office/drawing/2014/main" id="{45F8B01B-C00F-4B13-90EC-F63248425605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0235" y="2791097"/>
            <a:ext cx="3048000" cy="2286000"/>
          </a:xfrm>
          <a:prstGeom prst="rect">
            <a:avLst/>
          </a:prstGeom>
        </p:spPr>
      </p:pic>
      <p:pic>
        <p:nvPicPr>
          <p:cNvPr id="6" name="Slow-RTL">
            <a:hlinkClick r:id="" action="ppaction://media"/>
            <a:extLst>
              <a:ext uri="{FF2B5EF4-FFF2-40B4-BE49-F238E27FC236}">
                <a16:creationId xmlns:a16="http://schemas.microsoft.com/office/drawing/2014/main" id="{B035AB7E-9A83-458E-9C14-BE6CA88D5A21}"/>
              </a:ext>
            </a:extLst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75765" y="2791097"/>
            <a:ext cx="3048000" cy="2286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094" y="2017713"/>
            <a:ext cx="8229600" cy="2062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latin typeface="+mj-lt"/>
                <a:cs typeface="Arial" charset="0"/>
              </a:rPr>
              <a:t>Pupil Reaction Time</a:t>
            </a:r>
          </a:p>
          <a:p>
            <a:pPr algn="ctr">
              <a:defRPr/>
            </a:pPr>
            <a:r>
              <a:rPr lang="en-US" sz="4000" b="1" dirty="0">
                <a:latin typeface="+mj-lt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4000" dirty="0">
                <a:solidFill>
                  <a:schemeClr val="accent3"/>
                </a:solidFill>
                <a:latin typeface="+mj-lt"/>
                <a:cs typeface="Arial" charset="0"/>
              </a:rPr>
              <a:t>Participant Practice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4-</a:t>
            </a:r>
            <a:fld id="{CFFE452E-A552-405B-894E-AC38D2140368}" type="slidenum">
              <a:rPr lang="en-US" smtClean="0"/>
              <a:pPr/>
              <a:t>32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128" y="1304328"/>
            <a:ext cx="8351744" cy="361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b="1" dirty="0">
                <a:latin typeface="+mj-lt"/>
                <a:cs typeface="Arial" charset="0"/>
              </a:rPr>
              <a:t>Equal Tracking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b="1" dirty="0">
                <a:latin typeface="+mj-lt"/>
                <a:cs typeface="Arial" charset="0"/>
              </a:rPr>
              <a:t>Equal Pupil Size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b="1" dirty="0">
                <a:latin typeface="+mj-lt"/>
                <a:cs typeface="Arial" charset="0"/>
              </a:rPr>
              <a:t>Horizontal Gaze Nystagmus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endParaRPr lang="en-US" sz="500" b="1" dirty="0">
              <a:latin typeface="+mj-lt"/>
              <a:cs typeface="Arial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solidFill>
                  <a:schemeClr val="accent3"/>
                </a:solidFill>
                <a:latin typeface="+mj-lt"/>
                <a:cs typeface="Arial" charset="0"/>
              </a:rPr>
              <a:t>Participant Practice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3807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4094" y="2046288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latin typeface="+mj-lt"/>
                <a:cs typeface="Arial" charset="0"/>
              </a:rPr>
              <a:t>Vertical Gaze Nystagmus</a:t>
            </a:r>
          </a:p>
          <a:p>
            <a:pPr algn="ctr">
              <a:defRPr/>
            </a:pPr>
            <a:r>
              <a:rPr lang="en-US" sz="4400" b="1" dirty="0">
                <a:latin typeface="+mj-lt"/>
                <a:cs typeface="Arial" charset="0"/>
              </a:rPr>
              <a:t>Lack of Convergence </a:t>
            </a:r>
          </a:p>
          <a:p>
            <a:pPr algn="ctr">
              <a:defRPr/>
            </a:pPr>
            <a:endParaRPr lang="en-US" sz="4000" b="1" dirty="0">
              <a:latin typeface="+mj-lt"/>
              <a:cs typeface="Arial" charset="0"/>
            </a:endParaRPr>
          </a:p>
          <a:p>
            <a:pPr algn="ctr">
              <a:defRPr/>
            </a:pPr>
            <a:r>
              <a:rPr lang="en-US" sz="4000" dirty="0">
                <a:solidFill>
                  <a:schemeClr val="accent3"/>
                </a:solidFill>
                <a:latin typeface="+mj-lt"/>
                <a:cs typeface="Arial" charset="0"/>
              </a:rPr>
              <a:t>Participant Practice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165" y="1649413"/>
            <a:ext cx="82116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latin typeface="+mj-lt"/>
                <a:cs typeface="Arial" charset="0"/>
              </a:rPr>
              <a:t>Pupil Size</a:t>
            </a:r>
          </a:p>
          <a:p>
            <a:pPr algn="ctr">
              <a:defRPr/>
            </a:pPr>
            <a:r>
              <a:rPr lang="en-US" sz="4400" b="1" dirty="0">
                <a:latin typeface="+mj-lt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4400" b="1" dirty="0">
                <a:latin typeface="+mj-lt"/>
                <a:cs typeface="Arial" charset="0"/>
              </a:rPr>
              <a:t>Reaction to Light</a:t>
            </a:r>
            <a:r>
              <a:rPr lang="en-US" sz="4800" b="1" dirty="0">
                <a:latin typeface="+mj-lt"/>
                <a:cs typeface="Arial" charset="0"/>
              </a:rPr>
              <a:t> </a:t>
            </a:r>
          </a:p>
          <a:p>
            <a:pPr algn="ctr">
              <a:defRPr/>
            </a:pPr>
            <a:endParaRPr lang="en-US" sz="4800" b="1" dirty="0">
              <a:latin typeface="+mj-lt"/>
              <a:cs typeface="Arial" charset="0"/>
            </a:endParaRPr>
          </a:p>
          <a:p>
            <a:pPr algn="ctr">
              <a:defRPr/>
            </a:pPr>
            <a:r>
              <a:rPr lang="en-US" sz="3600" dirty="0">
                <a:solidFill>
                  <a:schemeClr val="accent3"/>
                </a:solidFill>
                <a:latin typeface="+mj-lt"/>
                <a:cs typeface="Arial" charset="0"/>
              </a:rPr>
              <a:t>Participant Practice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2"/>
          <p:cNvSpPr>
            <a:spLocks noGrp="1"/>
          </p:cNvSpPr>
          <p:nvPr>
            <p:ph type="title"/>
          </p:nvPr>
        </p:nvSpPr>
        <p:spPr>
          <a:xfrm>
            <a:off x="518615" y="679102"/>
            <a:ext cx="8052179" cy="582804"/>
          </a:xfrm>
        </p:spPr>
        <p:txBody>
          <a:bodyPr/>
          <a:lstStyle/>
          <a:p>
            <a:r>
              <a:rPr lang="en-US" altLang="en-US"/>
              <a:t>Pupil Size Ranges Recap </a:t>
            </a:r>
          </a:p>
        </p:txBody>
      </p:sp>
      <p:sp>
        <p:nvSpPr>
          <p:cNvPr id="46082" name="Content Placeholder 1"/>
          <p:cNvSpPr>
            <a:spLocks noGrp="1"/>
          </p:cNvSpPr>
          <p:nvPr>
            <p:ph idx="1"/>
          </p:nvPr>
        </p:nvSpPr>
        <p:spPr>
          <a:xfrm>
            <a:off x="559558" y="1583140"/>
            <a:ext cx="8024884" cy="4386726"/>
          </a:xfrm>
        </p:spPr>
        <p:txBody>
          <a:bodyPr/>
          <a:lstStyle/>
          <a:p>
            <a:pPr lvl="1"/>
            <a:r>
              <a:rPr lang="en-US" altLang="en-US" dirty="0"/>
              <a:t>Room Light:  4.0 mm </a:t>
            </a:r>
          </a:p>
          <a:p>
            <a:pPr lvl="2"/>
            <a:r>
              <a:rPr lang="en-US" altLang="en-US" dirty="0"/>
              <a:t>Average range of  2.5 – 5.0 mm</a:t>
            </a:r>
          </a:p>
          <a:p>
            <a:pPr lvl="1"/>
            <a:r>
              <a:rPr lang="en-US" altLang="en-US" dirty="0"/>
              <a:t>Near Total Darkness:  6.5 mm</a:t>
            </a:r>
          </a:p>
          <a:p>
            <a:pPr lvl="2"/>
            <a:r>
              <a:rPr lang="en-US" altLang="en-US" dirty="0"/>
              <a:t>Average range of  5.0 – 8.5 mm</a:t>
            </a:r>
          </a:p>
          <a:p>
            <a:pPr lvl="1"/>
            <a:r>
              <a:rPr lang="en-US" altLang="en-US" dirty="0"/>
              <a:t>Direct Light:  3.0 mm </a:t>
            </a:r>
          </a:p>
          <a:p>
            <a:pPr lvl="2"/>
            <a:r>
              <a:rPr lang="en-US" altLang="en-US" dirty="0"/>
              <a:t>Average range of  2.0 – 4.5 mm</a:t>
            </a:r>
          </a:p>
          <a:p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06964" y="6492875"/>
            <a:ext cx="2133600" cy="365125"/>
          </a:xfrm>
        </p:spPr>
        <p:txBody>
          <a:bodyPr/>
          <a:lstStyle/>
          <a:p>
            <a:r>
              <a:rPr lang="en-US"/>
              <a:t>4-</a:t>
            </a:r>
            <a:fld id="{CFFE452E-A552-405B-894E-AC38D2140368}" type="slidenum">
              <a:rPr lang="en-US" smtClean="0"/>
              <a:pPr/>
              <a:t>36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587700"/>
              </p:ext>
            </p:extLst>
          </p:nvPr>
        </p:nvGraphicFramePr>
        <p:xfrm>
          <a:off x="173038" y="1831975"/>
          <a:ext cx="8839200" cy="3255965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8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+mj-lt"/>
                        </a:rPr>
                        <a:t>CNS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+mj-lt"/>
                        </a:rPr>
                        <a:t>Depressants 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+mj-lt"/>
                        </a:rPr>
                        <a:t>CNS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+mj-lt"/>
                        </a:rPr>
                        <a:t>Stimulants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+mj-lt"/>
                        </a:rPr>
                        <a:t>Halluci-nogens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+mj-lt"/>
                        </a:rPr>
                        <a:t>Dissociative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+mj-lt"/>
                        </a:rPr>
                        <a:t>Anesthetics 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+mj-lt"/>
                        </a:rPr>
                        <a:t>Narcotic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+mj-lt"/>
                        </a:rPr>
                        <a:t>Analgesics 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+mj-lt"/>
                        </a:rPr>
                        <a:t>Inhalants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+mj-lt"/>
                        </a:rPr>
                        <a:t>Cannabis 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+mj-lt"/>
                        </a:rPr>
                        <a:t>HGN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+mj-lt"/>
                        </a:rPr>
                        <a:t>VGN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+mj-lt"/>
                        </a:rPr>
                        <a:t>LOC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0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+mj-lt"/>
                        </a:rPr>
                        <a:t>Pupil Size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0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+mj-lt"/>
                        </a:rPr>
                        <a:t>Reaction to Light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272" name="TextBox 11"/>
          <p:cNvSpPr txBox="1">
            <a:spLocks noChangeArrowheads="1"/>
          </p:cNvSpPr>
          <p:nvPr/>
        </p:nvSpPr>
        <p:spPr bwMode="auto">
          <a:xfrm>
            <a:off x="1269048" y="2893010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Present</a:t>
            </a:r>
            <a:r>
              <a:rPr lang="en-US" altLang="en-US" sz="1600" b="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  <p:sp>
        <p:nvSpPr>
          <p:cNvPr id="51273" name="TextBox 12"/>
          <p:cNvSpPr txBox="1">
            <a:spLocks noChangeArrowheads="1"/>
          </p:cNvSpPr>
          <p:nvPr/>
        </p:nvSpPr>
        <p:spPr bwMode="auto">
          <a:xfrm>
            <a:off x="4600574" y="2893161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Present</a:t>
            </a:r>
            <a:r>
              <a:rPr lang="en-US" altLang="en-US" sz="1600" b="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  <p:sp>
        <p:nvSpPr>
          <p:cNvPr id="51274" name="TextBox 13"/>
          <p:cNvSpPr txBox="1">
            <a:spLocks noChangeArrowheads="1"/>
          </p:cNvSpPr>
          <p:nvPr/>
        </p:nvSpPr>
        <p:spPr bwMode="auto">
          <a:xfrm>
            <a:off x="4600574" y="2362809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Present</a:t>
            </a:r>
            <a:r>
              <a:rPr lang="en-US" altLang="en-US" sz="1600" b="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  <p:sp>
        <p:nvSpPr>
          <p:cNvPr id="51275" name="TextBox 14"/>
          <p:cNvSpPr txBox="1">
            <a:spLocks noChangeArrowheads="1"/>
          </p:cNvSpPr>
          <p:nvPr/>
        </p:nvSpPr>
        <p:spPr bwMode="auto">
          <a:xfrm>
            <a:off x="6805612" y="2362809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Present</a:t>
            </a:r>
            <a:r>
              <a:rPr lang="en-US" altLang="en-US" sz="1600" b="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  <p:sp>
        <p:nvSpPr>
          <p:cNvPr id="51276" name="TextBox 15"/>
          <p:cNvSpPr txBox="1">
            <a:spLocks noChangeArrowheads="1"/>
          </p:cNvSpPr>
          <p:nvPr/>
        </p:nvSpPr>
        <p:spPr bwMode="auto">
          <a:xfrm>
            <a:off x="6805612" y="2893010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Present</a:t>
            </a:r>
            <a:r>
              <a:rPr lang="en-US" altLang="en-US" sz="1600" b="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  <p:sp>
        <p:nvSpPr>
          <p:cNvPr id="51277" name="TextBox 16"/>
          <p:cNvSpPr txBox="1">
            <a:spLocks noChangeArrowheads="1"/>
          </p:cNvSpPr>
          <p:nvPr/>
        </p:nvSpPr>
        <p:spPr bwMode="auto">
          <a:xfrm>
            <a:off x="2383473" y="2362809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51278" name="TextBox 17"/>
          <p:cNvSpPr txBox="1">
            <a:spLocks noChangeArrowheads="1"/>
          </p:cNvSpPr>
          <p:nvPr/>
        </p:nvSpPr>
        <p:spPr bwMode="auto">
          <a:xfrm>
            <a:off x="2388234" y="2893161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51279" name="TextBox 18"/>
          <p:cNvSpPr txBox="1">
            <a:spLocks noChangeArrowheads="1"/>
          </p:cNvSpPr>
          <p:nvPr/>
        </p:nvSpPr>
        <p:spPr bwMode="auto">
          <a:xfrm>
            <a:off x="3487420" y="2362809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51280" name="TextBox 19"/>
          <p:cNvSpPr txBox="1">
            <a:spLocks noChangeArrowheads="1"/>
          </p:cNvSpPr>
          <p:nvPr/>
        </p:nvSpPr>
        <p:spPr bwMode="auto">
          <a:xfrm>
            <a:off x="3487420" y="2893161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51281" name="TextBox 20"/>
          <p:cNvSpPr txBox="1">
            <a:spLocks noChangeArrowheads="1"/>
          </p:cNvSpPr>
          <p:nvPr/>
        </p:nvSpPr>
        <p:spPr bwMode="auto">
          <a:xfrm>
            <a:off x="5711508" y="2362658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51282" name="TextBox 21"/>
          <p:cNvSpPr txBox="1">
            <a:spLocks noChangeArrowheads="1"/>
          </p:cNvSpPr>
          <p:nvPr/>
        </p:nvSpPr>
        <p:spPr bwMode="auto">
          <a:xfrm>
            <a:off x="5710238" y="2893010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51292" name="TextBox 32"/>
          <p:cNvSpPr txBox="1">
            <a:spLocks noChangeArrowheads="1"/>
          </p:cNvSpPr>
          <p:nvPr/>
        </p:nvSpPr>
        <p:spPr bwMode="auto">
          <a:xfrm>
            <a:off x="1290954" y="2362809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Present</a:t>
            </a:r>
            <a:r>
              <a:rPr lang="en-US" altLang="en-US" sz="1600" b="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  <p:sp>
        <p:nvSpPr>
          <p:cNvPr id="51293" name="TextBox 33"/>
          <p:cNvSpPr txBox="1">
            <a:spLocks noChangeArrowheads="1"/>
          </p:cNvSpPr>
          <p:nvPr/>
        </p:nvSpPr>
        <p:spPr bwMode="auto">
          <a:xfrm>
            <a:off x="7911148" y="3555482"/>
            <a:ext cx="10972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Present</a:t>
            </a:r>
            <a:r>
              <a:rPr lang="en-US" altLang="en-US" sz="1600" b="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  <p:sp>
        <p:nvSpPr>
          <p:cNvPr id="51296" name="TextBox 36"/>
          <p:cNvSpPr txBox="1">
            <a:spLocks noChangeArrowheads="1"/>
          </p:cNvSpPr>
          <p:nvPr/>
        </p:nvSpPr>
        <p:spPr bwMode="auto">
          <a:xfrm>
            <a:off x="5711508" y="3586259"/>
            <a:ext cx="10972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51299" name="TextBox 76"/>
          <p:cNvSpPr txBox="1">
            <a:spLocks noChangeArrowheads="1"/>
          </p:cNvSpPr>
          <p:nvPr/>
        </p:nvSpPr>
        <p:spPr bwMode="auto">
          <a:xfrm>
            <a:off x="152400" y="5181600"/>
            <a:ext cx="883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000" b="0" dirty="0">
                <a:solidFill>
                  <a:schemeClr val="accent3"/>
                </a:solidFill>
                <a:latin typeface="+mj-lt"/>
              </a:rPr>
              <a:t>FOOTNOTE: These indicators are those most consistent with the category, keep in mind there may be variations due to individual reaction, dose taken and drug interactions.   </a:t>
            </a:r>
          </a:p>
        </p:txBody>
      </p:sp>
      <p:sp>
        <p:nvSpPr>
          <p:cNvPr id="51303" name="TextBox 43"/>
          <p:cNvSpPr txBox="1">
            <a:spLocks noChangeArrowheads="1"/>
          </p:cNvSpPr>
          <p:nvPr/>
        </p:nvSpPr>
        <p:spPr bwMode="auto">
          <a:xfrm>
            <a:off x="7910513" y="2893010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51304" name="TextBox 44"/>
          <p:cNvSpPr txBox="1">
            <a:spLocks noChangeArrowheads="1"/>
          </p:cNvSpPr>
          <p:nvPr/>
        </p:nvSpPr>
        <p:spPr bwMode="auto">
          <a:xfrm>
            <a:off x="3486150" y="3586259"/>
            <a:ext cx="10972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51305" name="TextBox 45"/>
          <p:cNvSpPr txBox="1">
            <a:spLocks noChangeArrowheads="1"/>
          </p:cNvSpPr>
          <p:nvPr/>
        </p:nvSpPr>
        <p:spPr bwMode="auto">
          <a:xfrm>
            <a:off x="7911148" y="2362809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51306" name="TextBox 46"/>
          <p:cNvSpPr txBox="1">
            <a:spLocks noChangeArrowheads="1"/>
          </p:cNvSpPr>
          <p:nvPr/>
        </p:nvSpPr>
        <p:spPr bwMode="auto">
          <a:xfrm>
            <a:off x="1291908" y="3546844"/>
            <a:ext cx="10972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Present</a:t>
            </a:r>
            <a:r>
              <a:rPr lang="en-US" altLang="en-US" sz="1600" b="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  <p:sp>
        <p:nvSpPr>
          <p:cNvPr id="51307" name="TextBox 48"/>
          <p:cNvSpPr txBox="1">
            <a:spLocks noChangeArrowheads="1"/>
          </p:cNvSpPr>
          <p:nvPr/>
        </p:nvSpPr>
        <p:spPr bwMode="auto">
          <a:xfrm>
            <a:off x="4600574" y="3555482"/>
            <a:ext cx="10972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Present</a:t>
            </a:r>
            <a:r>
              <a:rPr lang="en-US" altLang="en-US" sz="1600" b="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  <p:sp>
        <p:nvSpPr>
          <p:cNvPr id="51308" name="TextBox 49"/>
          <p:cNvSpPr txBox="1">
            <a:spLocks noChangeArrowheads="1"/>
          </p:cNvSpPr>
          <p:nvPr/>
        </p:nvSpPr>
        <p:spPr bwMode="auto">
          <a:xfrm>
            <a:off x="6805612" y="3555482"/>
            <a:ext cx="10972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Present</a:t>
            </a:r>
            <a:r>
              <a:rPr lang="en-US" altLang="en-US" sz="1600" b="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  <p:sp>
        <p:nvSpPr>
          <p:cNvPr id="51309" name="TextBox 51"/>
          <p:cNvSpPr txBox="1">
            <a:spLocks noChangeArrowheads="1"/>
          </p:cNvSpPr>
          <p:nvPr/>
        </p:nvSpPr>
        <p:spPr bwMode="auto">
          <a:xfrm>
            <a:off x="2378075" y="3586259"/>
            <a:ext cx="10972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46" name="Title 2"/>
          <p:cNvSpPr>
            <a:spLocks noGrp="1"/>
          </p:cNvSpPr>
          <p:nvPr>
            <p:ph type="title"/>
          </p:nvPr>
        </p:nvSpPr>
        <p:spPr>
          <a:xfrm>
            <a:off x="304800" y="533399"/>
            <a:ext cx="8534400" cy="1204915"/>
          </a:xfrm>
        </p:spPr>
        <p:txBody>
          <a:bodyPr/>
          <a:lstStyle/>
          <a:p>
            <a:r>
              <a:rPr lang="en-US" altLang="en-US" dirty="0"/>
              <a:t>Relationship of Drug Categories to the Eye Examinations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2" grpId="0"/>
      <p:bldP spid="51273" grpId="0"/>
      <p:bldP spid="51274" grpId="0"/>
      <p:bldP spid="51275" grpId="0"/>
      <p:bldP spid="51276" grpId="0"/>
      <p:bldP spid="51277" grpId="0"/>
      <p:bldP spid="51278" grpId="0"/>
      <p:bldP spid="51279" grpId="0"/>
      <p:bldP spid="51280" grpId="0"/>
      <p:bldP spid="51281" grpId="0"/>
      <p:bldP spid="51282" grpId="0"/>
      <p:bldP spid="51292" grpId="0"/>
      <p:bldP spid="51293" grpId="0"/>
      <p:bldP spid="51296" grpId="0"/>
      <p:bldP spid="51303" grpId="0"/>
      <p:bldP spid="51304" grpId="0"/>
      <p:bldP spid="51305" grpId="0"/>
      <p:bldP spid="51306" grpId="0"/>
      <p:bldP spid="51307" grpId="0"/>
      <p:bldP spid="51308" grpId="0"/>
      <p:bldP spid="5130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79174"/>
              </p:ext>
            </p:extLst>
          </p:nvPr>
        </p:nvGraphicFramePr>
        <p:xfrm>
          <a:off x="173038" y="1831975"/>
          <a:ext cx="8839200" cy="3255965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8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CNS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Depressants 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CNS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Stimulants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Halluci-nogens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Dissociative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Anesthetics 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Narcotic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Analgesics 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Inhalants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Cannabis 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HGN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VGN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LOC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0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Pupil Size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0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Reaction to Light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269" name="TextBox 8"/>
          <p:cNvSpPr txBox="1">
            <a:spLocks noChangeArrowheads="1"/>
          </p:cNvSpPr>
          <p:nvPr/>
        </p:nvSpPr>
        <p:spPr bwMode="auto">
          <a:xfrm>
            <a:off x="1031875" y="5540953"/>
            <a:ext cx="6172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"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100" b="0" dirty="0">
                <a:solidFill>
                  <a:schemeClr val="accent3"/>
                </a:solidFill>
                <a:latin typeface="+mj-lt"/>
              </a:rPr>
              <a:t>(1)    Soma, Quaaludes and some antidepressants usually dilate pupils.  </a:t>
            </a:r>
          </a:p>
        </p:txBody>
      </p:sp>
      <p:sp>
        <p:nvSpPr>
          <p:cNvPr id="51270" name="TextBox 9"/>
          <p:cNvSpPr txBox="1">
            <a:spLocks noChangeArrowheads="1"/>
          </p:cNvSpPr>
          <p:nvPr/>
        </p:nvSpPr>
        <p:spPr bwMode="auto">
          <a:xfrm>
            <a:off x="1031875" y="5833597"/>
            <a:ext cx="402780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"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100" b="0" dirty="0">
                <a:solidFill>
                  <a:schemeClr val="accent3"/>
                </a:solidFill>
                <a:latin typeface="+mj-lt"/>
              </a:rPr>
              <a:t>(4)    Possibly dilated.  </a:t>
            </a:r>
          </a:p>
        </p:txBody>
      </p:sp>
      <p:sp>
        <p:nvSpPr>
          <p:cNvPr id="51271" name="TextBox 10"/>
          <p:cNvSpPr txBox="1">
            <a:spLocks noChangeArrowheads="1"/>
          </p:cNvSpPr>
          <p:nvPr/>
        </p:nvSpPr>
        <p:spPr bwMode="auto">
          <a:xfrm>
            <a:off x="1033961" y="6126240"/>
            <a:ext cx="303058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"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100" b="0" dirty="0">
                <a:solidFill>
                  <a:schemeClr val="accent3"/>
                </a:solidFill>
                <a:latin typeface="+mj-lt"/>
              </a:rPr>
              <a:t>(6)    Possibly normal.  </a:t>
            </a:r>
          </a:p>
        </p:txBody>
      </p:sp>
      <p:sp>
        <p:nvSpPr>
          <p:cNvPr id="51272" name="TextBox 11"/>
          <p:cNvSpPr txBox="1">
            <a:spLocks noChangeArrowheads="1"/>
          </p:cNvSpPr>
          <p:nvPr/>
        </p:nvSpPr>
        <p:spPr bwMode="auto">
          <a:xfrm>
            <a:off x="1269048" y="2893010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Present</a:t>
            </a:r>
            <a:r>
              <a:rPr lang="en-US" altLang="en-US" sz="1600" b="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  <p:sp>
        <p:nvSpPr>
          <p:cNvPr id="51273" name="TextBox 12"/>
          <p:cNvSpPr txBox="1">
            <a:spLocks noChangeArrowheads="1"/>
          </p:cNvSpPr>
          <p:nvPr/>
        </p:nvSpPr>
        <p:spPr bwMode="auto">
          <a:xfrm>
            <a:off x="4600574" y="2893161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Present</a:t>
            </a:r>
            <a:r>
              <a:rPr lang="en-US" altLang="en-US" sz="1600" b="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  <p:sp>
        <p:nvSpPr>
          <p:cNvPr id="51274" name="TextBox 13"/>
          <p:cNvSpPr txBox="1">
            <a:spLocks noChangeArrowheads="1"/>
          </p:cNvSpPr>
          <p:nvPr/>
        </p:nvSpPr>
        <p:spPr bwMode="auto">
          <a:xfrm>
            <a:off x="4600574" y="2362809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Present</a:t>
            </a:r>
            <a:r>
              <a:rPr lang="en-US" altLang="en-US" sz="1600" b="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  <p:sp>
        <p:nvSpPr>
          <p:cNvPr id="51275" name="TextBox 14"/>
          <p:cNvSpPr txBox="1">
            <a:spLocks noChangeArrowheads="1"/>
          </p:cNvSpPr>
          <p:nvPr/>
        </p:nvSpPr>
        <p:spPr bwMode="auto">
          <a:xfrm>
            <a:off x="6805612" y="2362809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Present</a:t>
            </a:r>
            <a:r>
              <a:rPr lang="en-US" altLang="en-US" sz="1600" b="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  <p:sp>
        <p:nvSpPr>
          <p:cNvPr id="51276" name="TextBox 15"/>
          <p:cNvSpPr txBox="1">
            <a:spLocks noChangeArrowheads="1"/>
          </p:cNvSpPr>
          <p:nvPr/>
        </p:nvSpPr>
        <p:spPr bwMode="auto">
          <a:xfrm>
            <a:off x="6805612" y="2893010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Present</a:t>
            </a:r>
            <a:r>
              <a:rPr lang="en-US" altLang="en-US" sz="1600" b="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  <p:sp>
        <p:nvSpPr>
          <p:cNvPr id="51277" name="TextBox 16"/>
          <p:cNvSpPr txBox="1">
            <a:spLocks noChangeArrowheads="1"/>
          </p:cNvSpPr>
          <p:nvPr/>
        </p:nvSpPr>
        <p:spPr bwMode="auto">
          <a:xfrm>
            <a:off x="2383473" y="2362809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51278" name="TextBox 17"/>
          <p:cNvSpPr txBox="1">
            <a:spLocks noChangeArrowheads="1"/>
          </p:cNvSpPr>
          <p:nvPr/>
        </p:nvSpPr>
        <p:spPr bwMode="auto">
          <a:xfrm>
            <a:off x="2388234" y="2893161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51279" name="TextBox 18"/>
          <p:cNvSpPr txBox="1">
            <a:spLocks noChangeArrowheads="1"/>
          </p:cNvSpPr>
          <p:nvPr/>
        </p:nvSpPr>
        <p:spPr bwMode="auto">
          <a:xfrm>
            <a:off x="3487420" y="2362809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51280" name="TextBox 19"/>
          <p:cNvSpPr txBox="1">
            <a:spLocks noChangeArrowheads="1"/>
          </p:cNvSpPr>
          <p:nvPr/>
        </p:nvSpPr>
        <p:spPr bwMode="auto">
          <a:xfrm>
            <a:off x="3487420" y="2893161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51281" name="TextBox 20"/>
          <p:cNvSpPr txBox="1">
            <a:spLocks noChangeArrowheads="1"/>
          </p:cNvSpPr>
          <p:nvPr/>
        </p:nvSpPr>
        <p:spPr bwMode="auto">
          <a:xfrm>
            <a:off x="5711508" y="2362658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51282" name="TextBox 21"/>
          <p:cNvSpPr txBox="1">
            <a:spLocks noChangeArrowheads="1"/>
          </p:cNvSpPr>
          <p:nvPr/>
        </p:nvSpPr>
        <p:spPr bwMode="auto">
          <a:xfrm>
            <a:off x="5710238" y="2893010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51283" name="TextBox 22"/>
          <p:cNvSpPr txBox="1">
            <a:spLocks noChangeArrowheads="1"/>
          </p:cNvSpPr>
          <p:nvPr/>
        </p:nvSpPr>
        <p:spPr bwMode="auto">
          <a:xfrm>
            <a:off x="2378075" y="4017366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Dilated</a:t>
            </a: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  </a:t>
            </a:r>
          </a:p>
        </p:txBody>
      </p:sp>
      <p:sp>
        <p:nvSpPr>
          <p:cNvPr id="51284" name="TextBox 23"/>
          <p:cNvSpPr txBox="1">
            <a:spLocks noChangeArrowheads="1"/>
          </p:cNvSpPr>
          <p:nvPr/>
        </p:nvSpPr>
        <p:spPr bwMode="auto">
          <a:xfrm>
            <a:off x="3486149" y="4017365"/>
            <a:ext cx="1097280" cy="53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Dilated</a:t>
            </a: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  </a:t>
            </a:r>
          </a:p>
        </p:txBody>
      </p:sp>
      <p:sp>
        <p:nvSpPr>
          <p:cNvPr id="51285" name="TextBox 24"/>
          <p:cNvSpPr txBox="1">
            <a:spLocks noChangeArrowheads="1"/>
          </p:cNvSpPr>
          <p:nvPr/>
        </p:nvSpPr>
        <p:spPr bwMode="auto">
          <a:xfrm>
            <a:off x="4600574" y="4017366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Normal   </a:t>
            </a:r>
          </a:p>
        </p:txBody>
      </p:sp>
      <p:sp>
        <p:nvSpPr>
          <p:cNvPr id="51286" name="TextBox 25"/>
          <p:cNvSpPr txBox="1">
            <a:spLocks noChangeArrowheads="1"/>
          </p:cNvSpPr>
          <p:nvPr/>
        </p:nvSpPr>
        <p:spPr bwMode="auto">
          <a:xfrm>
            <a:off x="5697854" y="4017365"/>
            <a:ext cx="1095059" cy="53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Constricted </a:t>
            </a: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    </a:t>
            </a:r>
          </a:p>
        </p:txBody>
      </p:sp>
      <p:sp>
        <p:nvSpPr>
          <p:cNvPr id="51287" name="TextBox 26"/>
          <p:cNvSpPr txBox="1">
            <a:spLocks noChangeArrowheads="1"/>
          </p:cNvSpPr>
          <p:nvPr/>
        </p:nvSpPr>
        <p:spPr bwMode="auto">
          <a:xfrm>
            <a:off x="6805612" y="4017365"/>
            <a:ext cx="1097280" cy="53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Normal (4)   </a:t>
            </a:r>
          </a:p>
        </p:txBody>
      </p:sp>
      <p:sp>
        <p:nvSpPr>
          <p:cNvPr id="51288" name="TextBox 27"/>
          <p:cNvSpPr txBox="1">
            <a:spLocks noChangeArrowheads="1"/>
          </p:cNvSpPr>
          <p:nvPr/>
        </p:nvSpPr>
        <p:spPr bwMode="auto">
          <a:xfrm>
            <a:off x="1284288" y="4017366"/>
            <a:ext cx="1093787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Normal (1)</a:t>
            </a:r>
          </a:p>
        </p:txBody>
      </p:sp>
      <p:sp>
        <p:nvSpPr>
          <p:cNvPr id="51292" name="TextBox 32"/>
          <p:cNvSpPr txBox="1">
            <a:spLocks noChangeArrowheads="1"/>
          </p:cNvSpPr>
          <p:nvPr/>
        </p:nvSpPr>
        <p:spPr bwMode="auto">
          <a:xfrm>
            <a:off x="1290954" y="2362809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Present</a:t>
            </a:r>
            <a:r>
              <a:rPr lang="en-US" altLang="en-US" sz="1600" b="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  <p:sp>
        <p:nvSpPr>
          <p:cNvPr id="51293" name="TextBox 33"/>
          <p:cNvSpPr txBox="1">
            <a:spLocks noChangeArrowheads="1"/>
          </p:cNvSpPr>
          <p:nvPr/>
        </p:nvSpPr>
        <p:spPr bwMode="auto">
          <a:xfrm>
            <a:off x="7911148" y="3555482"/>
            <a:ext cx="10972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Present</a:t>
            </a:r>
            <a:r>
              <a:rPr lang="en-US" altLang="en-US" sz="1600" b="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  <p:sp>
        <p:nvSpPr>
          <p:cNvPr id="51294" name="TextBox 34"/>
          <p:cNvSpPr txBox="1">
            <a:spLocks noChangeArrowheads="1"/>
          </p:cNvSpPr>
          <p:nvPr/>
        </p:nvSpPr>
        <p:spPr bwMode="auto">
          <a:xfrm>
            <a:off x="7910513" y="4017367"/>
            <a:ext cx="1095375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Dilated (6)</a:t>
            </a: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  </a:t>
            </a:r>
          </a:p>
        </p:txBody>
      </p:sp>
      <p:sp>
        <p:nvSpPr>
          <p:cNvPr id="51296" name="TextBox 36"/>
          <p:cNvSpPr txBox="1">
            <a:spLocks noChangeArrowheads="1"/>
          </p:cNvSpPr>
          <p:nvPr/>
        </p:nvSpPr>
        <p:spPr bwMode="auto">
          <a:xfrm>
            <a:off x="5711508" y="3586259"/>
            <a:ext cx="10972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51299" name="TextBox 76"/>
          <p:cNvSpPr txBox="1">
            <a:spLocks noChangeArrowheads="1"/>
          </p:cNvSpPr>
          <p:nvPr/>
        </p:nvSpPr>
        <p:spPr bwMode="auto">
          <a:xfrm>
            <a:off x="152400" y="5181600"/>
            <a:ext cx="883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000" b="0" dirty="0">
                <a:solidFill>
                  <a:schemeClr val="accent3"/>
                </a:solidFill>
                <a:latin typeface="+mj-lt"/>
              </a:rPr>
              <a:t>FOOTNOTE: These indicators are those most consistent with the category, keep in mind there may be variations due to individual reaction, dose taken and drug interactions.   </a:t>
            </a:r>
          </a:p>
        </p:txBody>
      </p:sp>
      <p:sp>
        <p:nvSpPr>
          <p:cNvPr id="51303" name="TextBox 43"/>
          <p:cNvSpPr txBox="1">
            <a:spLocks noChangeArrowheads="1"/>
          </p:cNvSpPr>
          <p:nvPr/>
        </p:nvSpPr>
        <p:spPr bwMode="auto">
          <a:xfrm>
            <a:off x="7910513" y="2893010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51304" name="TextBox 44"/>
          <p:cNvSpPr txBox="1">
            <a:spLocks noChangeArrowheads="1"/>
          </p:cNvSpPr>
          <p:nvPr/>
        </p:nvSpPr>
        <p:spPr bwMode="auto">
          <a:xfrm>
            <a:off x="3486150" y="3586259"/>
            <a:ext cx="10972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51305" name="TextBox 45"/>
          <p:cNvSpPr txBox="1">
            <a:spLocks noChangeArrowheads="1"/>
          </p:cNvSpPr>
          <p:nvPr/>
        </p:nvSpPr>
        <p:spPr bwMode="auto">
          <a:xfrm>
            <a:off x="7911148" y="2362809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51306" name="TextBox 46"/>
          <p:cNvSpPr txBox="1">
            <a:spLocks noChangeArrowheads="1"/>
          </p:cNvSpPr>
          <p:nvPr/>
        </p:nvSpPr>
        <p:spPr bwMode="auto">
          <a:xfrm>
            <a:off x="1291908" y="3546844"/>
            <a:ext cx="10972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Present</a:t>
            </a:r>
            <a:r>
              <a:rPr lang="en-US" altLang="en-US" sz="1600" b="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  <p:sp>
        <p:nvSpPr>
          <p:cNvPr id="51307" name="TextBox 48"/>
          <p:cNvSpPr txBox="1">
            <a:spLocks noChangeArrowheads="1"/>
          </p:cNvSpPr>
          <p:nvPr/>
        </p:nvSpPr>
        <p:spPr bwMode="auto">
          <a:xfrm>
            <a:off x="4600574" y="3555482"/>
            <a:ext cx="10972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Present</a:t>
            </a:r>
            <a:r>
              <a:rPr lang="en-US" altLang="en-US" sz="1600" b="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  <p:sp>
        <p:nvSpPr>
          <p:cNvPr id="51308" name="TextBox 49"/>
          <p:cNvSpPr txBox="1">
            <a:spLocks noChangeArrowheads="1"/>
          </p:cNvSpPr>
          <p:nvPr/>
        </p:nvSpPr>
        <p:spPr bwMode="auto">
          <a:xfrm>
            <a:off x="6805612" y="3555482"/>
            <a:ext cx="10972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Present</a:t>
            </a:r>
            <a:r>
              <a:rPr lang="en-US" altLang="en-US" sz="1600" b="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  <p:sp>
        <p:nvSpPr>
          <p:cNvPr id="51309" name="TextBox 51"/>
          <p:cNvSpPr txBox="1">
            <a:spLocks noChangeArrowheads="1"/>
          </p:cNvSpPr>
          <p:nvPr/>
        </p:nvSpPr>
        <p:spPr bwMode="auto">
          <a:xfrm>
            <a:off x="2378075" y="3586259"/>
            <a:ext cx="10972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4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134928"/>
          </a:xfrm>
        </p:spPr>
        <p:txBody>
          <a:bodyPr/>
          <a:lstStyle/>
          <a:p>
            <a:r>
              <a:rPr lang="en-US" altLang="en-US" dirty="0"/>
              <a:t>Relationship of Drug Categories to the Eye Examinations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658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9" grpId="0"/>
      <p:bldP spid="51270" grpId="0"/>
      <p:bldP spid="51271" grpId="0"/>
      <p:bldP spid="51283" grpId="0"/>
      <p:bldP spid="51284" grpId="0"/>
      <p:bldP spid="51285" grpId="0"/>
      <p:bldP spid="51286" grpId="0"/>
      <p:bldP spid="51287" grpId="0"/>
      <p:bldP spid="51288" grpId="0"/>
      <p:bldP spid="5129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316238"/>
              </p:ext>
            </p:extLst>
          </p:nvPr>
        </p:nvGraphicFramePr>
        <p:xfrm>
          <a:off x="173038" y="1831975"/>
          <a:ext cx="8839200" cy="3255965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8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CNS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Depressants 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CNS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Stimulants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Halluci-nogens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Dissociative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Anesthetics 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Narcotic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Analgesics 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Inhalants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Cannabis 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HGN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7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VGN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LOC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0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Pupil Size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0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</a:rPr>
                        <a:t>Reaction to Light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269" name="TextBox 8"/>
          <p:cNvSpPr txBox="1">
            <a:spLocks noChangeArrowheads="1"/>
          </p:cNvSpPr>
          <p:nvPr/>
        </p:nvSpPr>
        <p:spPr bwMode="auto">
          <a:xfrm>
            <a:off x="309063" y="5631480"/>
            <a:ext cx="6172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"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100" b="0" dirty="0">
                <a:solidFill>
                  <a:sysClr val="windowText" lastClr="000000"/>
                </a:solidFill>
                <a:latin typeface="+mj-lt"/>
              </a:rPr>
              <a:t>(1)    Soma, Quaaludes and some antidepressants usually dilate pupils.  </a:t>
            </a:r>
          </a:p>
        </p:txBody>
      </p:sp>
      <p:sp>
        <p:nvSpPr>
          <p:cNvPr id="51270" name="TextBox 9"/>
          <p:cNvSpPr txBox="1">
            <a:spLocks noChangeArrowheads="1"/>
          </p:cNvSpPr>
          <p:nvPr/>
        </p:nvSpPr>
        <p:spPr bwMode="auto">
          <a:xfrm>
            <a:off x="309063" y="6138184"/>
            <a:ext cx="5562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"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100" b="0" dirty="0">
                <a:solidFill>
                  <a:sysClr val="windowText" lastClr="000000"/>
                </a:solidFill>
                <a:latin typeface="+mj-lt"/>
              </a:rPr>
              <a:t>(4)    Possibly dilated.  </a:t>
            </a:r>
          </a:p>
        </p:txBody>
      </p:sp>
      <p:sp>
        <p:nvSpPr>
          <p:cNvPr id="51271" name="TextBox 10"/>
          <p:cNvSpPr txBox="1">
            <a:spLocks noChangeArrowheads="1"/>
          </p:cNvSpPr>
          <p:nvPr/>
        </p:nvSpPr>
        <p:spPr bwMode="auto">
          <a:xfrm>
            <a:off x="5006975" y="5631481"/>
            <a:ext cx="3962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"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100" b="0" dirty="0">
                <a:solidFill>
                  <a:sysClr val="windowText" lastClr="000000"/>
                </a:solidFill>
                <a:latin typeface="+mj-lt"/>
              </a:rPr>
              <a:t>(6)    Possibly normal.  </a:t>
            </a:r>
          </a:p>
        </p:txBody>
      </p:sp>
      <p:sp>
        <p:nvSpPr>
          <p:cNvPr id="51272" name="TextBox 11"/>
          <p:cNvSpPr txBox="1">
            <a:spLocks noChangeArrowheads="1"/>
          </p:cNvSpPr>
          <p:nvPr/>
        </p:nvSpPr>
        <p:spPr bwMode="auto">
          <a:xfrm>
            <a:off x="1269048" y="2893010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Present</a:t>
            </a:r>
            <a:r>
              <a:rPr lang="en-US" altLang="en-US" sz="1600" b="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  <p:sp>
        <p:nvSpPr>
          <p:cNvPr id="51273" name="TextBox 12"/>
          <p:cNvSpPr txBox="1">
            <a:spLocks noChangeArrowheads="1"/>
          </p:cNvSpPr>
          <p:nvPr/>
        </p:nvSpPr>
        <p:spPr bwMode="auto">
          <a:xfrm>
            <a:off x="4600574" y="2893161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Present</a:t>
            </a:r>
            <a:r>
              <a:rPr lang="en-US" altLang="en-US" sz="1600" b="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  <p:sp>
        <p:nvSpPr>
          <p:cNvPr id="51274" name="TextBox 13"/>
          <p:cNvSpPr txBox="1">
            <a:spLocks noChangeArrowheads="1"/>
          </p:cNvSpPr>
          <p:nvPr/>
        </p:nvSpPr>
        <p:spPr bwMode="auto">
          <a:xfrm>
            <a:off x="4600574" y="2362809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Present</a:t>
            </a:r>
            <a:r>
              <a:rPr lang="en-US" altLang="en-US" sz="1600" b="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  <p:sp>
        <p:nvSpPr>
          <p:cNvPr id="51275" name="TextBox 14"/>
          <p:cNvSpPr txBox="1">
            <a:spLocks noChangeArrowheads="1"/>
          </p:cNvSpPr>
          <p:nvPr/>
        </p:nvSpPr>
        <p:spPr bwMode="auto">
          <a:xfrm>
            <a:off x="6805612" y="2362809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Present</a:t>
            </a:r>
            <a:r>
              <a:rPr lang="en-US" altLang="en-US" sz="1600" b="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  <p:sp>
        <p:nvSpPr>
          <p:cNvPr id="51276" name="TextBox 15"/>
          <p:cNvSpPr txBox="1">
            <a:spLocks noChangeArrowheads="1"/>
          </p:cNvSpPr>
          <p:nvPr/>
        </p:nvSpPr>
        <p:spPr bwMode="auto">
          <a:xfrm>
            <a:off x="6805612" y="2893010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Present</a:t>
            </a:r>
            <a:r>
              <a:rPr lang="en-US" altLang="en-US" sz="1600" b="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  <p:sp>
        <p:nvSpPr>
          <p:cNvPr id="51277" name="TextBox 16"/>
          <p:cNvSpPr txBox="1">
            <a:spLocks noChangeArrowheads="1"/>
          </p:cNvSpPr>
          <p:nvPr/>
        </p:nvSpPr>
        <p:spPr bwMode="auto">
          <a:xfrm>
            <a:off x="2383473" y="2362809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51278" name="TextBox 17"/>
          <p:cNvSpPr txBox="1">
            <a:spLocks noChangeArrowheads="1"/>
          </p:cNvSpPr>
          <p:nvPr/>
        </p:nvSpPr>
        <p:spPr bwMode="auto">
          <a:xfrm>
            <a:off x="2388234" y="2893161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51279" name="TextBox 18"/>
          <p:cNvSpPr txBox="1">
            <a:spLocks noChangeArrowheads="1"/>
          </p:cNvSpPr>
          <p:nvPr/>
        </p:nvSpPr>
        <p:spPr bwMode="auto">
          <a:xfrm>
            <a:off x="3487420" y="2362809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51280" name="TextBox 19"/>
          <p:cNvSpPr txBox="1">
            <a:spLocks noChangeArrowheads="1"/>
          </p:cNvSpPr>
          <p:nvPr/>
        </p:nvSpPr>
        <p:spPr bwMode="auto">
          <a:xfrm>
            <a:off x="3487420" y="2893161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51281" name="TextBox 20"/>
          <p:cNvSpPr txBox="1">
            <a:spLocks noChangeArrowheads="1"/>
          </p:cNvSpPr>
          <p:nvPr/>
        </p:nvSpPr>
        <p:spPr bwMode="auto">
          <a:xfrm>
            <a:off x="5711508" y="2362658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51282" name="TextBox 21"/>
          <p:cNvSpPr txBox="1">
            <a:spLocks noChangeArrowheads="1"/>
          </p:cNvSpPr>
          <p:nvPr/>
        </p:nvSpPr>
        <p:spPr bwMode="auto">
          <a:xfrm>
            <a:off x="5710238" y="2893010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51283" name="TextBox 22"/>
          <p:cNvSpPr txBox="1">
            <a:spLocks noChangeArrowheads="1"/>
          </p:cNvSpPr>
          <p:nvPr/>
        </p:nvSpPr>
        <p:spPr bwMode="auto">
          <a:xfrm>
            <a:off x="2378075" y="4017366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Dilated</a:t>
            </a: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  </a:t>
            </a:r>
          </a:p>
        </p:txBody>
      </p:sp>
      <p:sp>
        <p:nvSpPr>
          <p:cNvPr id="51284" name="TextBox 23"/>
          <p:cNvSpPr txBox="1">
            <a:spLocks noChangeArrowheads="1"/>
          </p:cNvSpPr>
          <p:nvPr/>
        </p:nvSpPr>
        <p:spPr bwMode="auto">
          <a:xfrm>
            <a:off x="3486149" y="4017365"/>
            <a:ext cx="1097280" cy="53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Dilated</a:t>
            </a: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  </a:t>
            </a:r>
          </a:p>
        </p:txBody>
      </p:sp>
      <p:sp>
        <p:nvSpPr>
          <p:cNvPr id="51285" name="TextBox 24"/>
          <p:cNvSpPr txBox="1">
            <a:spLocks noChangeArrowheads="1"/>
          </p:cNvSpPr>
          <p:nvPr/>
        </p:nvSpPr>
        <p:spPr bwMode="auto">
          <a:xfrm>
            <a:off x="4600574" y="4017366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Normal   </a:t>
            </a:r>
          </a:p>
        </p:txBody>
      </p:sp>
      <p:sp>
        <p:nvSpPr>
          <p:cNvPr id="51286" name="TextBox 25"/>
          <p:cNvSpPr txBox="1">
            <a:spLocks noChangeArrowheads="1"/>
          </p:cNvSpPr>
          <p:nvPr/>
        </p:nvSpPr>
        <p:spPr bwMode="auto">
          <a:xfrm>
            <a:off x="5697854" y="4017365"/>
            <a:ext cx="1095059" cy="53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Constricted </a:t>
            </a: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    </a:t>
            </a:r>
          </a:p>
        </p:txBody>
      </p:sp>
      <p:sp>
        <p:nvSpPr>
          <p:cNvPr id="51287" name="TextBox 26"/>
          <p:cNvSpPr txBox="1">
            <a:spLocks noChangeArrowheads="1"/>
          </p:cNvSpPr>
          <p:nvPr/>
        </p:nvSpPr>
        <p:spPr bwMode="auto">
          <a:xfrm>
            <a:off x="6805612" y="4017365"/>
            <a:ext cx="1097280" cy="53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Normal (4)   </a:t>
            </a:r>
          </a:p>
        </p:txBody>
      </p:sp>
      <p:sp>
        <p:nvSpPr>
          <p:cNvPr id="51288" name="TextBox 27"/>
          <p:cNvSpPr txBox="1">
            <a:spLocks noChangeArrowheads="1"/>
          </p:cNvSpPr>
          <p:nvPr/>
        </p:nvSpPr>
        <p:spPr bwMode="auto">
          <a:xfrm>
            <a:off x="1284288" y="4017366"/>
            <a:ext cx="1093787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Normal (1)</a:t>
            </a:r>
          </a:p>
        </p:txBody>
      </p:sp>
      <p:sp>
        <p:nvSpPr>
          <p:cNvPr id="51289" name="TextBox 28"/>
          <p:cNvSpPr txBox="1">
            <a:spLocks noChangeArrowheads="1"/>
          </p:cNvSpPr>
          <p:nvPr/>
        </p:nvSpPr>
        <p:spPr bwMode="auto">
          <a:xfrm>
            <a:off x="1281113" y="4557764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Slow  </a:t>
            </a:r>
          </a:p>
        </p:txBody>
      </p:sp>
      <p:sp>
        <p:nvSpPr>
          <p:cNvPr id="51290" name="TextBox 29"/>
          <p:cNvSpPr txBox="1">
            <a:spLocks noChangeArrowheads="1"/>
          </p:cNvSpPr>
          <p:nvPr/>
        </p:nvSpPr>
        <p:spPr bwMode="auto">
          <a:xfrm>
            <a:off x="2383473" y="4557764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Slow  </a:t>
            </a:r>
          </a:p>
        </p:txBody>
      </p:sp>
      <p:sp>
        <p:nvSpPr>
          <p:cNvPr id="51291" name="TextBox 31"/>
          <p:cNvSpPr txBox="1">
            <a:spLocks noChangeArrowheads="1"/>
          </p:cNvSpPr>
          <p:nvPr/>
        </p:nvSpPr>
        <p:spPr bwMode="auto">
          <a:xfrm>
            <a:off x="4600574" y="4557764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Normal   </a:t>
            </a:r>
          </a:p>
        </p:txBody>
      </p:sp>
      <p:sp>
        <p:nvSpPr>
          <p:cNvPr id="51292" name="TextBox 32"/>
          <p:cNvSpPr txBox="1">
            <a:spLocks noChangeArrowheads="1"/>
          </p:cNvSpPr>
          <p:nvPr/>
        </p:nvSpPr>
        <p:spPr bwMode="auto">
          <a:xfrm>
            <a:off x="1290954" y="2362809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Present</a:t>
            </a:r>
            <a:r>
              <a:rPr lang="en-US" altLang="en-US" sz="1600" b="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  <p:sp>
        <p:nvSpPr>
          <p:cNvPr id="51293" name="TextBox 33"/>
          <p:cNvSpPr txBox="1">
            <a:spLocks noChangeArrowheads="1"/>
          </p:cNvSpPr>
          <p:nvPr/>
        </p:nvSpPr>
        <p:spPr bwMode="auto">
          <a:xfrm>
            <a:off x="7911148" y="3555482"/>
            <a:ext cx="10972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Present</a:t>
            </a:r>
            <a:r>
              <a:rPr lang="en-US" altLang="en-US" sz="1600" b="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  <p:sp>
        <p:nvSpPr>
          <p:cNvPr id="51294" name="TextBox 34"/>
          <p:cNvSpPr txBox="1">
            <a:spLocks noChangeArrowheads="1"/>
          </p:cNvSpPr>
          <p:nvPr/>
        </p:nvSpPr>
        <p:spPr bwMode="auto">
          <a:xfrm>
            <a:off x="7910513" y="4017367"/>
            <a:ext cx="1095375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Dilated (6)</a:t>
            </a: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  </a:t>
            </a:r>
          </a:p>
        </p:txBody>
      </p:sp>
      <p:sp>
        <p:nvSpPr>
          <p:cNvPr id="51295" name="TextBox 35"/>
          <p:cNvSpPr txBox="1">
            <a:spLocks noChangeArrowheads="1"/>
          </p:cNvSpPr>
          <p:nvPr/>
        </p:nvSpPr>
        <p:spPr bwMode="auto">
          <a:xfrm>
            <a:off x="7910513" y="4557764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Normal   </a:t>
            </a:r>
          </a:p>
        </p:txBody>
      </p:sp>
      <p:sp>
        <p:nvSpPr>
          <p:cNvPr id="51296" name="TextBox 36"/>
          <p:cNvSpPr txBox="1">
            <a:spLocks noChangeArrowheads="1"/>
          </p:cNvSpPr>
          <p:nvPr/>
        </p:nvSpPr>
        <p:spPr bwMode="auto">
          <a:xfrm>
            <a:off x="5711508" y="3586259"/>
            <a:ext cx="10972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51297" name="TextBox 37"/>
          <p:cNvSpPr txBox="1">
            <a:spLocks noChangeArrowheads="1"/>
          </p:cNvSpPr>
          <p:nvPr/>
        </p:nvSpPr>
        <p:spPr bwMode="auto">
          <a:xfrm>
            <a:off x="3487420" y="4557764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Normal        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09063" y="5884832"/>
            <a:ext cx="5486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"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100" b="0" dirty="0">
                <a:solidFill>
                  <a:sysClr val="windowText" lastClr="000000"/>
                </a:solidFill>
                <a:latin typeface="+mj-lt"/>
              </a:rPr>
              <a:t>(3)    Certain psychedelic amphetamines may cause slowing.   </a:t>
            </a:r>
          </a:p>
        </p:txBody>
      </p:sp>
      <p:sp>
        <p:nvSpPr>
          <p:cNvPr id="51299" name="TextBox 76"/>
          <p:cNvSpPr txBox="1">
            <a:spLocks noChangeArrowheads="1"/>
          </p:cNvSpPr>
          <p:nvPr/>
        </p:nvSpPr>
        <p:spPr bwMode="auto">
          <a:xfrm>
            <a:off x="131581" y="5181394"/>
            <a:ext cx="883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000" b="0" dirty="0">
                <a:solidFill>
                  <a:schemeClr val="accent3"/>
                </a:solidFill>
                <a:latin typeface="+mj-lt"/>
              </a:rPr>
              <a:t>FOOTNOTE: These indicators are those most consistent with the category, keep in mind there may be variations due to individual reaction, dose taken and drug interactions.   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159304" y="4668528"/>
            <a:ext cx="438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Trebuchet MS" pitchFamily="34" charset="0"/>
              </a:rPr>
              <a:t>(3)        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710238" y="4557764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Little or None Visible     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805612" y="4557764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Slow </a:t>
            </a:r>
          </a:p>
        </p:txBody>
      </p:sp>
      <p:sp>
        <p:nvSpPr>
          <p:cNvPr id="51303" name="TextBox 43"/>
          <p:cNvSpPr txBox="1">
            <a:spLocks noChangeArrowheads="1"/>
          </p:cNvSpPr>
          <p:nvPr/>
        </p:nvSpPr>
        <p:spPr bwMode="auto">
          <a:xfrm>
            <a:off x="7910513" y="2893010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51304" name="TextBox 44"/>
          <p:cNvSpPr txBox="1">
            <a:spLocks noChangeArrowheads="1"/>
          </p:cNvSpPr>
          <p:nvPr/>
        </p:nvSpPr>
        <p:spPr bwMode="auto">
          <a:xfrm>
            <a:off x="3486150" y="3586259"/>
            <a:ext cx="10972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51305" name="TextBox 45"/>
          <p:cNvSpPr txBox="1">
            <a:spLocks noChangeArrowheads="1"/>
          </p:cNvSpPr>
          <p:nvPr/>
        </p:nvSpPr>
        <p:spPr bwMode="auto">
          <a:xfrm>
            <a:off x="7911148" y="2362809"/>
            <a:ext cx="1097280" cy="53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51306" name="TextBox 46"/>
          <p:cNvSpPr txBox="1">
            <a:spLocks noChangeArrowheads="1"/>
          </p:cNvSpPr>
          <p:nvPr/>
        </p:nvSpPr>
        <p:spPr bwMode="auto">
          <a:xfrm>
            <a:off x="1291908" y="3546844"/>
            <a:ext cx="10972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Present</a:t>
            </a:r>
            <a:r>
              <a:rPr lang="en-US" altLang="en-US" sz="1600" b="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  <p:sp>
        <p:nvSpPr>
          <p:cNvPr id="51307" name="TextBox 48"/>
          <p:cNvSpPr txBox="1">
            <a:spLocks noChangeArrowheads="1"/>
          </p:cNvSpPr>
          <p:nvPr/>
        </p:nvSpPr>
        <p:spPr bwMode="auto">
          <a:xfrm>
            <a:off x="4600574" y="3555482"/>
            <a:ext cx="10972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Present</a:t>
            </a:r>
            <a:r>
              <a:rPr lang="en-US" altLang="en-US" sz="1600" b="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  <p:sp>
        <p:nvSpPr>
          <p:cNvPr id="51308" name="TextBox 49"/>
          <p:cNvSpPr txBox="1">
            <a:spLocks noChangeArrowheads="1"/>
          </p:cNvSpPr>
          <p:nvPr/>
        </p:nvSpPr>
        <p:spPr bwMode="auto">
          <a:xfrm>
            <a:off x="6805612" y="3555482"/>
            <a:ext cx="10972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rgbClr val="CC0000"/>
                </a:solidFill>
                <a:latin typeface="+mj-lt"/>
              </a:rPr>
              <a:t>Present</a:t>
            </a:r>
            <a:r>
              <a:rPr lang="en-US" altLang="en-US" sz="1600" b="0" dirty="0">
                <a:solidFill>
                  <a:srgbClr val="CC0000"/>
                </a:solidFill>
                <a:latin typeface="+mj-lt"/>
              </a:rPr>
              <a:t> </a:t>
            </a:r>
          </a:p>
        </p:txBody>
      </p:sp>
      <p:sp>
        <p:nvSpPr>
          <p:cNvPr id="51309" name="TextBox 51"/>
          <p:cNvSpPr txBox="1">
            <a:spLocks noChangeArrowheads="1"/>
          </p:cNvSpPr>
          <p:nvPr/>
        </p:nvSpPr>
        <p:spPr bwMode="auto">
          <a:xfrm>
            <a:off x="2378075" y="3586259"/>
            <a:ext cx="10972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1200" b="0" dirty="0">
                <a:solidFill>
                  <a:schemeClr val="tx1"/>
                </a:solidFill>
                <a:latin typeface="+mj-lt"/>
              </a:rPr>
              <a:t>None </a:t>
            </a:r>
          </a:p>
        </p:txBody>
      </p:sp>
      <p:sp>
        <p:nvSpPr>
          <p:cNvPr id="4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165530"/>
          </a:xfrm>
        </p:spPr>
        <p:txBody>
          <a:bodyPr/>
          <a:lstStyle/>
          <a:p>
            <a:r>
              <a:rPr lang="en-US" altLang="en-US" dirty="0"/>
              <a:t>Relationship of Drug Categories to the Eye Examinations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246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9" grpId="0"/>
      <p:bldP spid="51290" grpId="0"/>
      <p:bldP spid="51291" grpId="0"/>
      <p:bldP spid="51295" grpId="0"/>
      <p:bldP spid="51297" grpId="0"/>
      <p:bldP spid="39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369848"/>
          </a:xfrm>
        </p:spPr>
        <p:txBody>
          <a:bodyPr/>
          <a:lstStyle/>
          <a:p>
            <a:r>
              <a:rPr lang="en-US" altLang="en-US" dirty="0"/>
              <a:t>Eye Examination – </a:t>
            </a:r>
            <a:br>
              <a:rPr lang="en-US" altLang="en-US" dirty="0"/>
            </a:br>
            <a:r>
              <a:rPr lang="en-US" altLang="en-US" dirty="0"/>
              <a:t>Horizontal Gaze Nystagmus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6835775" y="6483349"/>
            <a:ext cx="2133600" cy="365125"/>
          </a:xfrm>
        </p:spPr>
        <p:txBody>
          <a:bodyPr/>
          <a:lstStyle/>
          <a:p>
            <a:r>
              <a:rPr lang="en-US"/>
              <a:t>4-</a:t>
            </a:r>
            <a:fld id="{CFFE452E-A552-405B-894E-AC38D214036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8" descr="04-849_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0866" y="2209800"/>
            <a:ext cx="6062267" cy="3966998"/>
          </a:xfrm>
          <a:prstGeom prst="rect">
            <a:avLst/>
          </a:prstGeom>
          <a:ln>
            <a:noFill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87628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58219"/>
            <a:ext cx="7772400" cy="2341562"/>
          </a:xfrm>
        </p:spPr>
        <p:txBody>
          <a:bodyPr/>
          <a:lstStyle/>
          <a:p>
            <a:r>
              <a:rPr lang="en-US" altLang="en-US" sz="4400" dirty="0">
                <a:solidFill>
                  <a:srgbClr val="002060"/>
                </a:solidFill>
              </a:rPr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90306" y="753296"/>
            <a:ext cx="8534400" cy="762000"/>
          </a:xfrm>
        </p:spPr>
        <p:txBody>
          <a:bodyPr/>
          <a:lstStyle/>
          <a:p>
            <a:r>
              <a:rPr lang="en-US" altLang="en-US" dirty="0"/>
              <a:t>Test Your Knowledge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90306" y="1860330"/>
            <a:ext cx="8305459" cy="40937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457200" lvl="4" indent="-457200" eaLnBrk="1" hangingPunct="1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en-US" sz="2600" kern="0" dirty="0">
                <a:solidFill>
                  <a:schemeClr val="accent3"/>
                </a:solidFill>
              </a:rPr>
              <a:t>Name the three clues of impairment associated with HGN.</a:t>
            </a:r>
          </a:p>
          <a:p>
            <a:pPr marL="457200" lvl="4" indent="-457200" eaLnBrk="1" hangingPunct="1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en-US" sz="2600" kern="0" dirty="0">
                <a:solidFill>
                  <a:schemeClr val="accent3"/>
                </a:solidFill>
              </a:rPr>
              <a:t>Complete this formula:  BAC = 50 - ????</a:t>
            </a:r>
          </a:p>
          <a:p>
            <a:pPr marL="457200" lvl="4" indent="-457200" eaLnBrk="1" hangingPunct="1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en-US" sz="2600" kern="0" dirty="0">
                <a:solidFill>
                  <a:schemeClr val="accent3"/>
                </a:solidFill>
              </a:rPr>
              <a:t>Which categories of drugs will not cause VGN?</a:t>
            </a:r>
          </a:p>
          <a:p>
            <a:pPr marL="457200" lvl="4" indent="-457200" eaLnBrk="1" hangingPunct="1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en-US" sz="2600" kern="0" dirty="0">
                <a:solidFill>
                  <a:schemeClr val="accent3"/>
                </a:solidFill>
              </a:rPr>
              <a:t>Which categories of drugs usually will cause LOC?</a:t>
            </a:r>
          </a:p>
          <a:p>
            <a:pPr marL="514350" indent="-51435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endParaRPr lang="en-US" altLang="en-US" sz="2600" b="0" kern="0" dirty="0">
              <a:solidFill>
                <a:schemeClr val="accent3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372377" y="663651"/>
            <a:ext cx="8534400" cy="762000"/>
          </a:xfrm>
        </p:spPr>
        <p:txBody>
          <a:bodyPr/>
          <a:lstStyle/>
          <a:p>
            <a:r>
              <a:rPr lang="en-US" altLang="en-US" dirty="0"/>
              <a:t>Test Your Knowledge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90306" y="1813034"/>
            <a:ext cx="8341318" cy="4141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457200" lvl="4" indent="-457200" eaLnBrk="1" hangingPunct="1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n-US" altLang="en-US" sz="2600" kern="0" dirty="0">
                <a:solidFill>
                  <a:schemeClr val="accent3"/>
                </a:solidFill>
              </a:rPr>
              <a:t>Name the three lighting conditions under which a DRE makes pupil size estimations.</a:t>
            </a:r>
          </a:p>
          <a:p>
            <a:pPr marL="457200" lvl="4" indent="-457200" eaLnBrk="1" hangingPunct="1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n-US" altLang="en-US" sz="2600" kern="0" dirty="0">
                <a:solidFill>
                  <a:schemeClr val="accent3"/>
                </a:solidFill>
              </a:rPr>
              <a:t>What is the average range of pupil size in room light?</a:t>
            </a:r>
          </a:p>
          <a:p>
            <a:pPr marL="457200" lvl="4" indent="-457200" eaLnBrk="1" hangingPunct="1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n-US" altLang="en-US" sz="2600" kern="0" dirty="0">
                <a:solidFill>
                  <a:schemeClr val="accent3"/>
                </a:solidFill>
              </a:rPr>
              <a:t>Which categories of drugs will usually slow down the reaction of pupils to light?</a:t>
            </a:r>
          </a:p>
          <a:p>
            <a:pPr marL="514350" indent="-514350">
              <a:spcBef>
                <a:spcPts val="1200"/>
              </a:spcBef>
              <a:spcAft>
                <a:spcPts val="0"/>
              </a:spcAft>
              <a:buFont typeface="+mj-lt"/>
              <a:buAutoNum type="arabicPeriod" startAt="5"/>
            </a:pPr>
            <a:endParaRPr lang="en-US" altLang="en-US" sz="2600" b="0" kern="0" dirty="0">
              <a:solidFill>
                <a:schemeClr val="accent3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000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40" y="2105421"/>
            <a:ext cx="6884520" cy="3872543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E4E9999F-307C-4070-9F80-54B80008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188194"/>
          </a:xfrm>
        </p:spPr>
        <p:txBody>
          <a:bodyPr/>
          <a:lstStyle/>
          <a:p>
            <a:r>
              <a:rPr lang="en-US" altLang="en-US" dirty="0"/>
              <a:t>Eye Examination – </a:t>
            </a:r>
            <a:br>
              <a:rPr lang="en-US" altLang="en-US" dirty="0"/>
            </a:br>
            <a:r>
              <a:rPr lang="en-US" altLang="en-US" dirty="0"/>
              <a:t>Horizontal Gaze Nystagmus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28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2307770"/>
            <a:ext cx="8504238" cy="3788229"/>
          </a:xfrm>
        </p:spPr>
        <p:txBody>
          <a:bodyPr/>
          <a:lstStyle/>
          <a:p>
            <a:pPr lvl="1"/>
            <a:r>
              <a:rPr lang="en-US" dirty="0"/>
              <a:t>Lack of Smooth Pursuit</a:t>
            </a:r>
          </a:p>
          <a:p>
            <a:pPr lvl="1"/>
            <a:r>
              <a:rPr lang="en-US" dirty="0"/>
              <a:t>Distinct and Sustained Nystagmus at Maximum Deviation</a:t>
            </a:r>
          </a:p>
          <a:p>
            <a:pPr lvl="1"/>
            <a:r>
              <a:rPr lang="en-US" dirty="0"/>
              <a:t>Angle of Onset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 dirty="0"/>
              <a:t>Three Clues of</a:t>
            </a:r>
            <a:br>
              <a:rPr lang="en-US" altLang="en-US" dirty="0"/>
            </a:br>
            <a:r>
              <a:rPr lang="en-US" altLang="en-US" dirty="0"/>
              <a:t>Horizontal Gaze Nystagmus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35775" y="6483349"/>
            <a:ext cx="2133600" cy="365125"/>
          </a:xfrm>
        </p:spPr>
        <p:txBody>
          <a:bodyPr/>
          <a:lstStyle/>
          <a:p>
            <a:r>
              <a:rPr lang="en-US"/>
              <a:t>4-</a:t>
            </a:r>
            <a:fld id="{CFFE452E-A552-405B-894E-AC38D214036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8" descr="04-849_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33119" y="3507377"/>
            <a:ext cx="4070844" cy="2663860"/>
          </a:xfrm>
          <a:prstGeom prst="rect">
            <a:avLst/>
          </a:prstGeom>
          <a:ln>
            <a:noFill/>
          </a:ln>
          <a:effectLst/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Lack of Smooth Pursuit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" name="Lack of Smooth Pursuit_1">
            <a:hlinkClick r:id="" action="ppaction://media"/>
            <a:extLst>
              <a:ext uri="{FF2B5EF4-FFF2-40B4-BE49-F238E27FC236}">
                <a16:creationId xmlns:a16="http://schemas.microsoft.com/office/drawing/2014/main" id="{5C7AA62C-BADD-4D1A-8C69-9143F2B91210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84328" y="1920875"/>
            <a:ext cx="4467616" cy="33507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953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504238" cy="853440"/>
          </a:xfrm>
        </p:spPr>
        <p:txBody>
          <a:bodyPr/>
          <a:lstStyle/>
          <a:p>
            <a:pPr algn="ctr"/>
            <a:r>
              <a:rPr lang="en-US" dirty="0"/>
              <a:t>Lack of Smooth Pursuit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 dirty="0"/>
              <a:t>Participant Practice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35775" y="6483349"/>
            <a:ext cx="2133600" cy="365125"/>
          </a:xfrm>
        </p:spPr>
        <p:txBody>
          <a:bodyPr/>
          <a:lstStyle/>
          <a:p>
            <a:r>
              <a:rPr lang="en-US"/>
              <a:t>4-</a:t>
            </a:r>
            <a:fld id="{CFFE452E-A552-405B-894E-AC38D214036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8" descr="04-849_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84375" y="2701131"/>
            <a:ext cx="5175250" cy="3386137"/>
          </a:xfrm>
          <a:prstGeom prst="rect">
            <a:avLst/>
          </a:prstGeom>
          <a:ln>
            <a:noFill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0459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533399"/>
            <a:ext cx="8534400" cy="1263869"/>
          </a:xfrm>
        </p:spPr>
        <p:txBody>
          <a:bodyPr/>
          <a:lstStyle/>
          <a:p>
            <a:r>
              <a:rPr lang="en-US" altLang="en-US" dirty="0"/>
              <a:t>Distinct and Sustained Nystagmus at Maximum Deviation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FFE452E-A552-405B-894E-AC38D21403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" name="Distinct and Sustained_1">
            <a:hlinkClick r:id="" action="ppaction://media"/>
            <a:extLst>
              <a:ext uri="{FF2B5EF4-FFF2-40B4-BE49-F238E27FC236}">
                <a16:creationId xmlns:a16="http://schemas.microsoft.com/office/drawing/2014/main" id="{7FC71FE7-7F36-461F-9FCF-9EF9CACCB9C2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21896" y="2148213"/>
            <a:ext cx="4718137" cy="353860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34700PHOTO" val=""/>
  <p:tag name="MMPROD_134700LOGO" val=""/>
  <p:tag name="MMPROD_NEXTUNIQUEID" val="10753"/>
  <p:tag name="MMPROD_0PHOTO" val=""/>
  <p:tag name="MMPROD_0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178546PHOTO" val=""/>
  <p:tag name="MMPROD_178546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THEME_BG_IMAGE" val=""/>
  <p:tag name="MMPROD_UIDATA" val="&lt;database version=&quot;11.0&quot;&gt;&lt;object type=&quot;1&quot; unique_id=&quot;10001&quot;&gt;&lt;property id=&quot;20141&quot; value=&quot;Module 1: Fundamentals&quot;/&gt;&lt;property id=&quot;20144&quot; value=&quot;1&quot;/&gt;&lt;property id=&quot;20146&quot; value=&quot;0&quot;/&gt;&lt;property id=&quot;20147&quot; value=&quot;0&quot;/&gt;&lt;property id=&quot;20148&quot; value=&quot;10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Kathleen\Desktop\HSIP Courses\HSIP Prototype\&quot;/&gt;&lt;property id=&quot;20224&quot; value=&quot;C:\Documents and Settings\wmckee\Desktop\NHI stuff&quot;/&gt;&lt;property id=&quot;20225&quot; value=&quot;C:\Documents and Settings\kmonagha.FHWA1\My Documents\WBT Project\310115\Updated Production Modules\Attachments\&quot;/&gt;&lt;property id=&quot;20226&quot; value=&quot;C:\Users\paula.nongard.ctr\Desktop\aa-DRE\Pre-School\Editable Files\Power Point (Instructor)\DRE Pre-School Instructor Guide Session 4.ppt&quot;/&gt;&lt;property id=&quot;20250&quot; value=&quot;0&quot;/&gt;&lt;property id=&quot;20251&quot; value=&quot;0&quot;/&gt;&lt;property id=&quot;20259&quot; value=&quot;0&quot;/&gt;&lt;property id=&quot;20262&quot; value=&quot;754406453&quot;/&gt;&lt;object type=&quot;8&quot; unique_id=&quot;10002&quot;&gt;&lt;/object&gt;&lt;object type=&quot;2&quot; unique_id=&quot;10003&quot;&gt;&lt;object type=&quot;3&quot; unique_id=&quot;185539&quot;&gt;&lt;property id=&quot;20148&quot; value=&quot;5&quot;/&gt;&lt;property id=&quot;20300&quot; value=&quot;Slide 1 - &amp;quot;Session 4 &amp;quot;&quot;/&gt;&lt;property id=&quot;20307&quot; value=&quot;539&quot;/&gt;&lt;/object&gt;&lt;object type=&quot;3&quot; unique_id=&quot;185540&quot;&gt;&lt;property id=&quot;20148&quot; value=&quot;5&quot;/&gt;&lt;property id=&quot;20300&quot; value=&quot;Slide 2 - &amp;quot;Learning Objectives&amp;quot;&quot;/&gt;&lt;property id=&quot;20307&quot; value=&quot;575&quot;/&gt;&lt;/object&gt;&lt;object type=&quot;3&quot; unique_id=&quot;185541&quot;&gt;&lt;property id=&quot;20148&quot; value=&quot;5&quot;/&gt;&lt;property id=&quot;20300&quot; value=&quot;Slide 3 - &amp;quot; Eye Examination Purpose&amp;quot;&quot;/&gt;&lt;property id=&quot;20307&quot; value=&quot;576&quot;/&gt;&lt;/object&gt;&lt;object type=&quot;3&quot; unique_id=&quot;185545&quot;&gt;&lt;property id=&quot;20148&quot; value=&quot;5&quot;/&gt;&lt;property id=&quot;20300&quot; value=&quot;Slide 11 - &amp;quot;Angle of Onset&amp;quot;&quot;/&gt;&lt;property id=&quot;20307&quot; value=&quot;596&quot;/&gt;&lt;/object&gt;&lt;object type=&quot;3&quot; unique_id=&quot;185547&quot;&gt;&lt;property id=&quot;20148&quot; value=&quot;5&quot;/&gt;&lt;property id=&quot;20300&quot; value=&quot;Slide 6 - &amp;quot;Three Clues of Horizontal Gaze Nystagmus&amp;quot;&quot;/&gt;&lt;property id=&quot;20307&quot; value=&quot;577&quot;/&gt;&lt;/object&gt;&lt;object type=&quot;3&quot; unique_id=&quot;185550&quot;&gt;&lt;property id=&quot;20148&quot; value=&quot;5&quot;/&gt;&lt;property id=&quot;20300&quot; value=&quot;Slide 9 - &amp;quot;Distinct and Sustained Nystagmus at Maximum Deviation&amp;quot;&quot;/&gt;&lt;property id=&quot;20307&quot; value=&quot;600&quot;/&gt;&lt;/object&gt;&lt;object type=&quot;3&quot; unique_id=&quot;185551&quot;&gt;&lt;property id=&quot;20148&quot; value=&quot;5&quot;/&gt;&lt;property id=&quot;20300&quot; value=&quot;Slide 10 - &amp;quot;Three Clues of Horizontal Gaze Nystagmus&amp;quot;&quot;/&gt;&lt;property id=&quot;20307&quot; value=&quot;601&quot;/&gt;&lt;/object&gt;&lt;object type=&quot;3&quot; unique_id=&quot;185552&quot;&gt;&lt;property id=&quot;20148&quot; value=&quot;5&quot;/&gt;&lt;property id=&quot;20300&quot; value=&quot;Slide 12 - &amp;quot; Angle of Onset &amp;quot;&quot;/&gt;&lt;property id=&quot;20307&quot; value=&quot;602&quot;/&gt;&lt;/object&gt;&lt;object type=&quot;3&quot; unique_id=&quot;185553&quot;&gt;&lt;property id=&quot;20148&quot; value=&quot;5&quot;/&gt;&lt;property id=&quot;20300&quot; value=&quot;Slide 13 - &amp;quot;Horizontal Gaze Nystagmus&amp;quot;&quot;/&gt;&lt;property id=&quot;20307&quot; value=&quot;603&quot;/&gt;&lt;/object&gt;&lt;object type=&quot;3&quot; unique_id=&quot;185555&quot;&gt;&lt;property id=&quot;20148&quot; value=&quot;5&quot;/&gt;&lt;property id=&quot;20300&quot; value=&quot;Slide 15 - &amp;quot;Lack of Convergence&amp;quot;&quot;/&gt;&lt;property id=&quot;20307&quot; value=&quot;579&quot;/&gt;&lt;/object&gt;&lt;object type=&quot;3&quot; unique_id=&quot;185556&quot;&gt;&lt;property id=&quot;20148&quot; value=&quot;5&quot;/&gt;&lt;property id=&quot;20300&quot; value=&quot;Slide 16 - &amp;quot; Lack of Convergence Testing Procedure&amp;quot;&quot;/&gt;&lt;property id=&quot;20307&quot; value=&quot;580&quot;/&gt;&lt;/object&gt;&lt;object type=&quot;3&quot; unique_id=&quot;185559&quot;&gt;&lt;property id=&quot;20148&quot; value=&quot;5&quot;/&gt;&lt;property id=&quot;20300&quot; value=&quot;Slide 18 - &amp;quot;Drug Categories That Cause  Lack of Convergence&amp;quot;&quot;/&gt;&lt;property id=&quot;20307&quot; value=&quot;582&quot;/&gt;&lt;/object&gt;&lt;object type=&quot;3&quot; unique_id=&quot;185563&quot;&gt;&lt;property id=&quot;20148&quot; value=&quot;5&quot;/&gt;&lt;property id=&quot;20300&quot; value=&quot;Slide 22 - &amp;quot;Three Testing Conditions for Pupil Size Estimations&amp;quot;&quot;/&gt;&lt;property id=&quot;20307&quot; value=&quot;584&quot;/&gt;&lt;/object&gt;&lt;object type=&quot;3&quot; unique_id=&quot;185565&quot;&gt;&lt;property id=&quot;20148&quot; value=&quot;5&quot;/&gt;&lt;property id=&quot;20300&quot; value=&quot;Slide 23 - &amp;quot;Estimation of Pupil Size&amp;quot;&quot;/&gt;&lt;property id=&quot;20307&quot; value=&quot;619&quot;/&gt;&lt;/object&gt;&lt;object type=&quot;3&quot; unique_id=&quot;185566&quot;&gt;&lt;property id=&quot;20148&quot; value=&quot;5&quot;/&gt;&lt;property id=&quot;20300&quot; value=&quot;Slide 24 - &amp;quot;Estimation of Pupil Size  Darkroom Demonstrations&amp;quot;&quot;/&gt;&lt;property id=&quot;20307&quot; value=&quot;607&quot;/&gt;&lt;/object&gt;&lt;object type=&quot;3&quot; unique_id=&quot;185567&quot;&gt;&lt;property id=&quot;20148&quot; value=&quot;5&quot;/&gt;&lt;property id=&quot;20300&quot; value=&quot;Slide 25 - &amp;quot;Recent Research for  DRE Average Values&amp;quot;&quot;/&gt;&lt;property id=&quot;20307&quot; value=&quot;586&quot;/&gt;&lt;/object&gt;&lt;object type=&quot;3&quot; unique_id=&quot;185569&quot;&gt;&lt;property id=&quot;20148&quot; value=&quot;5&quot;/&gt;&lt;property id=&quot;20300&quot; value=&quot;Slide 27 - &amp;quot;Room Light&amp;quot;&quot;/&gt;&lt;property id=&quot;20307&quot; value=&quot;588&quot;/&gt;&lt;/object&gt;&lt;object type=&quot;3&quot; unique_id=&quot;185570&quot;&gt;&lt;property id=&quot;20148&quot; value=&quot;5&quot;/&gt;&lt;property id=&quot;20300&quot; value=&quot;Slide 28 - &amp;quot;Near Total Darkness&amp;quot;&quot;/&gt;&lt;property id=&quot;20307&quot; value=&quot;627&quot;/&gt;&lt;/object&gt;&lt;object type=&quot;3&quot; unique_id=&quot;185572&quot;&gt;&lt;property id=&quot;20148&quot; value=&quot;5&quot;/&gt;&lt;property id=&quot;20300&quot; value=&quot;Slide 31&quot;/&gt;&lt;property id=&quot;20307&quot; value=&quot;608&quot;/&gt;&lt;/object&gt;&lt;object type=&quot;3&quot; unique_id=&quot;185573&quot;&gt;&lt;property id=&quot;20148&quot; value=&quot;5&quot;/&gt;&lt;property id=&quot;20300&quot; value=&quot;Slide 32&quot;/&gt;&lt;property id=&quot;20307&quot; value=&quot;620&quot;/&gt;&lt;/object&gt;&lt;object type=&quot;3&quot; unique_id=&quot;185575&quot;&gt;&lt;property id=&quot;20148&quot; value=&quot;5&quot;/&gt;&lt;property id=&quot;20300&quot; value=&quot;Slide 34&quot;/&gt;&lt;property id=&quot;20307&quot; value=&quot;610&quot;/&gt;&lt;/object&gt;&lt;object type=&quot;3&quot; unique_id=&quot;185576&quot;&gt;&lt;property id=&quot;20148&quot; value=&quot;5&quot;/&gt;&lt;property id=&quot;20300&quot; value=&quot;Slide 35&quot;/&gt;&lt;property id=&quot;20307&quot; value=&quot;611&quot;/&gt;&lt;/object&gt;&lt;object type=&quot;3&quot; unique_id=&quot;185577&quot;&gt;&lt;property id=&quot;20148&quot; value=&quot;5&quot;/&gt;&lt;property id=&quot;20300&quot; value=&quot;Slide 36 - &amp;quot;Pupil Size Ranges Recap &amp;quot;&quot;/&gt;&lt;property id=&quot;20307&quot; value=&quot;591&quot;/&gt;&lt;/object&gt;&lt;object type=&quot;3&quot; unique_id=&quot;185582&quot;&gt;&lt;property id=&quot;20148&quot; value=&quot;5&quot;/&gt;&lt;property id=&quot;20300&quot; value=&quot;Slide 37 - &amp;quot;Relationship of Drug Categories to the Eye Examinations&amp;quot;&quot;/&gt;&lt;property id=&quot;20307&quot; value=&quot;615&quot;/&gt;&lt;/object&gt;&lt;object type=&quot;3&quot; unique_id=&quot;185583&quot;&gt;&lt;property id=&quot;20148&quot; value=&quot;5&quot;/&gt;&lt;property id=&quot;20300&quot; value=&quot;Slide 40 - &amp;quot;QUESTIONS?&amp;quot;&quot;/&gt;&lt;property id=&quot;20307&quot; value=&quot;549&quot;/&gt;&lt;/object&gt;&lt;object type=&quot;3&quot; unique_id=&quot;185584&quot;&gt;&lt;property id=&quot;20148&quot; value=&quot;5&quot;/&gt;&lt;property id=&quot;20300&quot; value=&quot;Slide 41 - &amp;quot;Test Your Knowledge&amp;quot;&quot;/&gt;&lt;property id=&quot;20307&quot; value=&quot;623&quot;/&gt;&lt;/object&gt;&lt;object type=&quot;3&quot; unique_id=&quot;185989&quot;&gt;&lt;property id=&quot;20148&quot; value=&quot;5&quot;/&gt;&lt;property id=&quot;20300&quot; value=&quot;Slide 4 - &amp;quot;Eye Examination –  Horizontal Gaze Nystagmus&amp;quot;&quot;/&gt;&lt;property id=&quot;20307&quot; value=&quot;631&quot;/&gt;&lt;/object&gt;&lt;object type=&quot;3&quot; unique_id=&quot;185990&quot;&gt;&lt;property id=&quot;20148&quot; value=&quot;5&quot;/&gt;&lt;property id=&quot;20300&quot; value=&quot;Slide 7 - &amp;quot;Lack of Smooth Pursuit&amp;quot;&quot;/&gt;&lt;property id=&quot;20307&quot; value=&quot;632&quot;/&gt;&lt;/object&gt;&lt;object type=&quot;3&quot; unique_id=&quot;185991&quot;&gt;&lt;property id=&quot;20148&quot; value=&quot;5&quot;/&gt;&lt;property id=&quot;20300&quot; value=&quot;Slide 8 - &amp;quot; Participant Practice&amp;quot;&quot;/&gt;&lt;property id=&quot;20307&quot; value=&quot;633&quot;/&gt;&lt;/object&gt;&lt;object type=&quot;3&quot; unique_id=&quot;185994&quot;&gt;&lt;property id=&quot;20148&quot; value=&quot;5&quot;/&gt;&lt;property id=&quot;20300&quot; value=&quot;Slide 14 - &amp;quot;Vertical Gaze Nystagmus&amp;quot;&quot;/&gt;&lt;property id=&quot;20307&quot; value=&quot;636&quot;/&gt;&lt;/object&gt;&lt;object type=&quot;3&quot; unique_id=&quot;185997&quot;&gt;&lt;property id=&quot;20148&quot; value=&quot;5&quot;/&gt;&lt;property id=&quot;20300&quot; value=&quot;Slide 17 - &amp;quot; Normal convergence is a distance approximately two inches (2”) from bridge of nose &amp;quot;&quot;/&gt;&lt;property id=&quot;20307&quot; value=&quot;639&quot;/&gt;&lt;/object&gt;&lt;object type=&quot;3&quot; unique_id=&quot;185998&quot;&gt;&lt;property id=&quot;20148&quot; value=&quot;5&quot;/&gt;&lt;property id=&quot;20300&quot; value=&quot;Slide 19 - &amp;quot;Estimating Pupil Size&amp;quot;&quot;/&gt;&lt;property id=&quot;20307&quot; value=&quot;640&quot;/&gt;&lt;/object&gt;&lt;object type=&quot;3&quot; unique_id=&quot;185999&quot;&gt;&lt;property id=&quot;20148&quot; value=&quot;5&quot;/&gt;&lt;property id=&quot;20300&quot; value=&quot;Slide 20 - &amp;quot;Estimating Pupil Size&amp;quot;&quot;/&gt;&lt;property id=&quot;20307&quot; value=&quot;641&quot;/&gt;&lt;/object&gt;&lt;object type=&quot;3&quot; unique_id=&quot;186000&quot;&gt;&lt;property id=&quot;20148&quot; value=&quot;5&quot;/&gt;&lt;property id=&quot;20300&quot; value=&quot;Slide 21 - &amp;quot;Estimating Pupil Size&amp;quot;&quot;/&gt;&lt;property id=&quot;20307&quot; value=&quot;642&quot;/&gt;&lt;/object&gt;&lt;object type=&quot;3&quot; unique_id=&quot;186001&quot;&gt;&lt;property id=&quot;20148&quot; value=&quot;5&quot;/&gt;&lt;property id=&quot;20300&quot; value=&quot;Slide 26 - &amp;quot;Updated Values – Where did they come from specifically related to DRE?&amp;quot;&quot;/&gt;&lt;property id=&quot;20307&quot; value=&quot;643&quot;/&gt;&lt;/object&gt;&lt;object type=&quot;3&quot; unique_id=&quot;186002&quot;&gt;&lt;property id=&quot;20148&quot; value=&quot;5&quot;/&gt;&lt;property id=&quot;20300&quot; value=&quot;Slide 33&quot;/&gt;&lt;property id=&quot;20307&quot; value=&quot;644&quot;/&gt;&lt;/object&gt;&lt;object type=&quot;3&quot; unique_id=&quot;186065&quot;&gt;&lt;property id=&quot;20148&quot; value=&quot;5&quot;/&gt;&lt;property id=&quot;20300&quot; value=&quot;Slide 30 - &amp;quot;Reaction to Light&amp;quot;&quot;/&gt;&lt;property id=&quot;20307&quot; value=&quot;648&quot;/&gt;&lt;/object&gt;&lt;object type=&quot;3&quot; unique_id=&quot;186071&quot;&gt;&lt;property id=&quot;20148&quot; value=&quot;5&quot;/&gt;&lt;property id=&quot;20300&quot; value=&quot;Slide 5 - &amp;quot;Eye Examination –  Horizontal Gaze Nystagmus&amp;quot;&quot;/&gt;&lt;property id=&quot;20307&quot; value=&quot;655&quot;/&gt;&lt;/object&gt;&lt;object type=&quot;3&quot; unique_id=&quot;186072&quot;&gt;&lt;property id=&quot;20148&quot; value=&quot;5&quot;/&gt;&lt;property id=&quot;20300&quot; value=&quot;Slide 29 - &amp;quot;Direct Light&amp;quot;&quot;/&gt;&lt;property id=&quot;20307&quot; value=&quot;650&quot;/&gt;&lt;/object&gt;&lt;object type=&quot;3&quot; unique_id=&quot;186073&quot;&gt;&lt;property id=&quot;20148&quot; value=&quot;5&quot;/&gt;&lt;property id=&quot;20300&quot; value=&quot;Slide 38 - &amp;quot;Relationship of Drug Categories to the Eye Examinations&amp;quot;&quot;/&gt;&lt;property id=&quot;20307&quot; value=&quot;656&quot;/&gt;&lt;/object&gt;&lt;object type=&quot;3&quot; unique_id=&quot;186074&quot;&gt;&lt;property id=&quot;20148&quot; value=&quot;5&quot;/&gt;&lt;property id=&quot;20300&quot; value=&quot;Slide 39 - &amp;quot;Relationship of Drug Categories to the Eye Examinations&amp;quot;&quot;/&gt;&lt;property id=&quot;20307&quot; value=&quot;657&quot;/&gt;&lt;/object&gt;&lt;object type=&quot;3&quot; unique_id=&quot;186075&quot;&gt;&lt;property id=&quot;20148&quot; value=&quot;5&quot;/&gt;&lt;property id=&quot;20300&quot; value=&quot;Slide 42 - &amp;quot;Test Your Knowledge&amp;quot;&quot;/&gt;&lt;property id=&quot;20307&quot; value=&quot;652&quot;/&gt;&lt;/object&gt;&lt;/object&gt;&lt;object type=&quot;4&quot; unique_id=&quot;14482&quot;&gt;&lt;object type=&quot;5&quot; unique_id=&quot;178546&quot;&gt;&lt;property id=&quot;20149&quot; value=&quot;Highway Safety Improvement Program&quot;/&gt;&lt;property id=&quot;20150&quot; value=&quot;Data Driven Solutions&quot;/&gt;&lt;property id=&quot;20159&quot; value=&quot;logo.png&quot;/&gt;&lt;/object&gt;&lt;/object&gt;&lt;object type=&quot;10&quot; unique_id=&quot;176290&quot;&gt;&lt;object type=&quot;11&quot; unique_id=&quot;176291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76308&quot;&gt;&lt;/object&gt;&lt;/object&gt;&lt;/object&gt;&lt;/database&gt;"/>
  <p:tag name="ARTICULATE_SLIDE_COUNT" val="42"/>
  <p:tag name="ARTICULATE_DESIGN_ID_3_DEFAULT DESIGN" val="yde2FQgz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Incorrect - Click anywhere to try again.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have provided an incomplete answer. Click anywhere to try again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1&amp;quot; IsItalic=&amp;quot;0&amp;quot; IsUnderline=&amp;quot;0&amp;quot; FontSize=&amp;quot;12&amp;quot;/&amp;gt;&amp;lt;Answer FontName=&amp;quot;Arial&amp;quot; IsBold=&amp;quot;1&amp;quot; IsItalic=&amp;quot;0&amp;quot; IsUnderline=&amp;quot;0&amp;quot; FontSize=&amp;quot;12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720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72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722&quot;&gt;&lt;object type=&quot;10050&quot; unique_id=&quot;10723&quot;&gt;&lt;property id=&quot;10020&quot; value=&quot;2&quot;/&gt;&lt;property id=&quot;10102&quot; value=&quot;0&quot;/&gt;&lt;property id=&quot;10191&quot; value=&quot;-1&quot;/&gt;&lt;/object&gt;&lt;object type=&quot;10051&quot; unique_id=&quot;10724&quot;&gt;&lt;property id=&quot;10020&quot; value=&quot;2&quot;/&gt;&lt;property id=&quot;10102&quot; value=&quot;0&quot;/&gt;&lt;property id=&quot;10191&quot; value=&quot;-1&quot;/&gt;&lt;/object&gt;&lt;/object&gt;&lt;object type=&quot;10061&quot; unique_id=&quot;20000&quot;/&gt;&lt;/object&gt;&lt;/object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nJhbmRpbmc+DQoJCTx1aWZvbnQgbmFtZT0iRk9OVF9OT1RFU19URVhUIiB2YWx1ZT0iVmVyZGFuYSwxNCxmYWxzZSxmYWxzZSxmYWxzZSIvPg0KCTwvYnJhbmRpbmc+DQoJPGNvbG9ycz4NCgkJPHVpY29sb3IgbmFtZT0icHJpbWFyeSIgdmFsdWU9IjB4QThCOUJEIi8+DQoJCTx1aWNvbG9yIG5hbWU9Imdsb3ciIHZhbHVlPSIweDM1RDMzNCIvPg0KCQk8dWljb2xvciBuYW1lPSJ0ZXh0IiB2YWx1ZT0iMHhGRkZGRkYiLz4NCgkJPHVpY29sb3IgbmFtZT0ibGlnaHQiIHZhbHVlPSIweDFGNjY4RiIvPg0KCQk8dWljb2xvciBuYW1lPSJzaGFkb3ciIHZhbHVlPSIweDAwMDAwMCIvPg0KCQk8dWljb2xvciBuYW1lPSJiYWNrZ3JvdW5kIiB2YWx1ZT0iMHg4NzlFQTUiLz4NCgk8L2NvbG9ycz4NCgk8bGF5b3V0Pg0KCQk8dWlzaG93IG5hbWU9InByZXNlbnRhdGlvbnRpdGxlIiB2YWx1ZT0idHJ1ZSIvPg0KCQk8dWlzaG93IG5hbWU9InByZXNlbnRlcnBob3RvIiB2YWx1ZT0iZmFsc2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dHJ1ZSIvPg0KCQk8dWlzaG93IG5hbWU9InNpZGViYXIiIHZhbHVlPSJ0cnVlIi8+DQoJCTx1aXNob3cgbmFtZT0ib3V0bGluZSIgdmFsdWU9InRydWUiLz4NCgkJPHVpc2hvdyBuYW1lPSJ0aHVtYm5haWwiIHZhbHVlPSJ0cnVlIi8+DQoJCTx1aXNob3cgbmFtZT0ibm90ZXMiIHZhbHVlPSJ0cnVlIi8+DQoJCTx1aXNob3cgbmFtZT0ic2VhcmNoIiB2YWx1ZT0idHJ1ZSIvPg0KCQk8dWlzaG93IG5hbWU9InF1aXo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nRydWUiLz4NCgkJPHVpcmVwbGFjZSBuYW1lPSJsb2dvIiB2YWx1ZT0iIi8+DQoJCTx1aXJlcGxhY2UgbmFtZT0iYmdpbWFnZSIgdmFsdWU9IiIvPg0KCQk8dWlyZXBsYWNlIG5hbWU9ImluaXRpYWx0YWIiIHZhbHVlPSJvdXRsaW5lIi8+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DQoNCi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NCg0K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DQoNCu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g"/>
  <p:tag name="ARTICULATE_PROJECT_OPEN" val="0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3_Default Design">
  <a:themeElements>
    <a:clrScheme name="DEC">
      <a:dk1>
        <a:srgbClr val="003D7D"/>
      </a:dk1>
      <a:lt1>
        <a:srgbClr val="FFFFFF"/>
      </a:lt1>
      <a:dk2>
        <a:srgbClr val="003D7D"/>
      </a:dk2>
      <a:lt2>
        <a:srgbClr val="38939B"/>
      </a:lt2>
      <a:accent1>
        <a:srgbClr val="F49415"/>
      </a:accent1>
      <a:accent2>
        <a:srgbClr val="FFC100"/>
      </a:accent2>
      <a:accent3>
        <a:srgbClr val="000000"/>
      </a:accent3>
      <a:accent4>
        <a:srgbClr val="00336A"/>
      </a:accent4>
      <a:accent5>
        <a:srgbClr val="CC0000"/>
      </a:accent5>
      <a:accent6>
        <a:srgbClr val="164794"/>
      </a:accent6>
      <a:hlink>
        <a:srgbClr val="002D5D"/>
      </a:hlink>
      <a:folHlink>
        <a:srgbClr val="1788FF"/>
      </a:folHlink>
    </a:clrScheme>
    <a:fontScheme name="3_Default Design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B32317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FFFFFF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DCCF0BBFCB640886DBD6AA5C4DF7C" ma:contentTypeVersion="20" ma:contentTypeDescription="Create a new document." ma:contentTypeScope="" ma:versionID="c48114ac0c51b36d66285bf2f6f44c61">
  <xsd:schema xmlns:xsd="http://www.w3.org/2001/XMLSchema" xmlns:xs="http://www.w3.org/2001/XMLSchema" xmlns:p="http://schemas.microsoft.com/office/2006/metadata/properties" xmlns:ns1="http://schemas.microsoft.com/sharepoint/v3" xmlns:ns2="d1f51b4b-47f1-4e3b-a064-a1e52dfcf961" xmlns:ns3="bb67591a-a4e0-4be5-8606-6b03c887204c" targetNamespace="http://schemas.microsoft.com/office/2006/metadata/properties" ma:root="true" ma:fieldsID="5d29e4caccaf2cf77bae175b74f9e921" ns1:_="" ns2:_="" ns3:_="">
    <xsd:import namespace="http://schemas.microsoft.com/sharepoint/v3"/>
    <xsd:import namespace="d1f51b4b-47f1-4e3b-a064-a1e52dfcf961"/>
    <xsd:import namespace="bb67591a-a4e0-4be5-8606-6b03c88720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51b4b-47f1-4e3b-a064-a1e52dfcf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fb2d66a-8a76-45f0-bdd8-73588bd3e2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7591a-a4e0-4be5-8606-6b03c887204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5b25a2b-8c2b-4d04-9457-f84f85fcc237}" ma:internalName="TaxCatchAll" ma:showField="CatchAllData" ma:web="bb67591a-a4e0-4be5-8606-6b03c88720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d1f51b4b-47f1-4e3b-a064-a1e52dfcf961">
      <Terms xmlns="http://schemas.microsoft.com/office/infopath/2007/PartnerControls"/>
    </lcf76f155ced4ddcb4097134ff3c332f>
    <_Flow_SignoffStatus xmlns="d1f51b4b-47f1-4e3b-a064-a1e52dfcf961" xsi:nil="true"/>
    <TaxCatchAll xmlns="bb67591a-a4e0-4be5-8606-6b03c887204c" xsi:nil="true"/>
  </documentManagement>
</p:properties>
</file>

<file path=customXml/itemProps1.xml><?xml version="1.0" encoding="utf-8"?>
<ds:datastoreItem xmlns:ds="http://schemas.openxmlformats.org/officeDocument/2006/customXml" ds:itemID="{6B2F233D-921A-4D87-842F-C0B470225888}"/>
</file>

<file path=customXml/itemProps2.xml><?xml version="1.0" encoding="utf-8"?>
<ds:datastoreItem xmlns:ds="http://schemas.openxmlformats.org/officeDocument/2006/customXml" ds:itemID="{99EB70AC-2744-4CAE-AADA-2B60754C4419}"/>
</file>

<file path=customXml/itemProps3.xml><?xml version="1.0" encoding="utf-8"?>
<ds:datastoreItem xmlns:ds="http://schemas.openxmlformats.org/officeDocument/2006/customXml" ds:itemID="{8E2FA3AC-5A3D-4027-95DE-7126BDE7EF22}"/>
</file>

<file path=docProps/app.xml><?xml version="1.0" encoding="utf-8"?>
<Properties xmlns="http://schemas.openxmlformats.org/officeDocument/2006/extended-properties" xmlns:vt="http://schemas.openxmlformats.org/officeDocument/2006/docPropsVTypes">
  <Template>nhi_wbt_module_template_v1_2007</Template>
  <TotalTime>44960</TotalTime>
  <Words>1951</Words>
  <Application>Microsoft Macintosh PowerPoint</Application>
  <PresentationFormat>On-screen Show (4:3)</PresentationFormat>
  <Paragraphs>597</Paragraphs>
  <Slides>42</Slides>
  <Notes>42</Notes>
  <HiddenSlides>0</HiddenSlides>
  <MMClips>6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Arial Black</vt:lpstr>
      <vt:lpstr>Arial Narrow</vt:lpstr>
      <vt:lpstr>Calibri</vt:lpstr>
      <vt:lpstr>Trebuchet MS</vt:lpstr>
      <vt:lpstr>Wingdings</vt:lpstr>
      <vt:lpstr>3_Default Design</vt:lpstr>
      <vt:lpstr>Bitmap Image</vt:lpstr>
      <vt:lpstr>Session 4 </vt:lpstr>
      <vt:lpstr>Learning Objectives</vt:lpstr>
      <vt:lpstr> Eye Examination Purpose</vt:lpstr>
      <vt:lpstr>Eye Examination –  Horizontal Gaze Nystagmus</vt:lpstr>
      <vt:lpstr>Eye Examination –  Horizontal Gaze Nystagmus</vt:lpstr>
      <vt:lpstr>Three Clues of Horizontal Gaze Nystagmus</vt:lpstr>
      <vt:lpstr>Lack of Smooth Pursuit</vt:lpstr>
      <vt:lpstr>Participant Practice</vt:lpstr>
      <vt:lpstr>Distinct and Sustained Nystagmus at Maximum Deviation</vt:lpstr>
      <vt:lpstr>Three Clues of Horizontal Gaze Nystagmus</vt:lpstr>
      <vt:lpstr>Angle of Onset</vt:lpstr>
      <vt:lpstr> Angle of Onset </vt:lpstr>
      <vt:lpstr>Horizontal Gaze Nystagmus</vt:lpstr>
      <vt:lpstr>Vertical Gaze Nystagmus</vt:lpstr>
      <vt:lpstr>Lack of Convergence</vt:lpstr>
      <vt:lpstr> Lack of Convergence Testing Procedure</vt:lpstr>
      <vt:lpstr>Normal convergence is a distance approximately two inches (2”) from bridge of nose</vt:lpstr>
      <vt:lpstr>Drug Categories That Cause  Lack of Convergence</vt:lpstr>
      <vt:lpstr>Estimating Pupil Size</vt:lpstr>
      <vt:lpstr>Estimating Pupil Size</vt:lpstr>
      <vt:lpstr>Estimating Pupil Size</vt:lpstr>
      <vt:lpstr>Three Testing Conditions for Pupil Size Estimations</vt:lpstr>
      <vt:lpstr>Estimation of Pupil Size</vt:lpstr>
      <vt:lpstr>Estimation of Pupil Size  Darkroom Demonstrations</vt:lpstr>
      <vt:lpstr>Average-Normal-Expected Value </vt:lpstr>
      <vt:lpstr>Updated Values – Where did they come from specifically related to DRE?</vt:lpstr>
      <vt:lpstr>Room Light</vt:lpstr>
      <vt:lpstr>Near Total Darkness</vt:lpstr>
      <vt:lpstr>Direct Light</vt:lpstr>
      <vt:lpstr>Reaction to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Pupil Size Ranges Recap </vt:lpstr>
      <vt:lpstr>Relationship of Drug Categories to the Eye Examinations</vt:lpstr>
      <vt:lpstr>Relationship of Drug Categories to the Eye Examinations</vt:lpstr>
      <vt:lpstr>Relationship of Drug Categories to the Eye Examinations</vt:lpstr>
      <vt:lpstr>Questions?</vt:lpstr>
      <vt:lpstr>Test Your Knowledge</vt:lpstr>
      <vt:lpstr>Test Your Knowledge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Kathleen</dc:creator>
  <cp:lastModifiedBy>Kyle Clark</cp:lastModifiedBy>
  <cp:revision>1075</cp:revision>
  <cp:lastPrinted>2017-10-02T17:43:01Z</cp:lastPrinted>
  <dcterms:created xsi:type="dcterms:W3CDTF">2005-12-09T17:41:03Z</dcterms:created>
  <dcterms:modified xsi:type="dcterms:W3CDTF">2023-02-22T13:34:41Z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D3343303-B4B7-4282-A8A8-F9AAD58AE70F</vt:lpwstr>
  </property>
  <property fmtid="{D5CDD505-2E9C-101B-9397-08002B2CF9AE}" pid="3" name="ArticulatePath">
    <vt:lpwstr>PRE_PPT_04 January 2020</vt:lpwstr>
  </property>
  <property fmtid="{D5CDD505-2E9C-101B-9397-08002B2CF9AE}" pid="4" name="ContentTypeId">
    <vt:lpwstr>0x010100A31DCCF0BBFCB640886DBD6AA5C4DF7C</vt:lpwstr>
  </property>
</Properties>
</file>